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9" r:id="rId1"/>
  </p:sldMasterIdLst>
  <p:notesMasterIdLst>
    <p:notesMasterId r:id="rId30"/>
  </p:notesMasterIdLst>
  <p:sldIdLst>
    <p:sldId id="256" r:id="rId2"/>
    <p:sldId id="265" r:id="rId3"/>
    <p:sldId id="266" r:id="rId4"/>
    <p:sldId id="286" r:id="rId5"/>
    <p:sldId id="287" r:id="rId6"/>
    <p:sldId id="283" r:id="rId7"/>
    <p:sldId id="272" r:id="rId8"/>
    <p:sldId id="280" r:id="rId9"/>
    <p:sldId id="281" r:id="rId10"/>
    <p:sldId id="282" r:id="rId11"/>
    <p:sldId id="284" r:id="rId12"/>
    <p:sldId id="261" r:id="rId13"/>
    <p:sldId id="289" r:id="rId14"/>
    <p:sldId id="290" r:id="rId15"/>
    <p:sldId id="301" r:id="rId16"/>
    <p:sldId id="305" r:id="rId17"/>
    <p:sldId id="306" r:id="rId18"/>
    <p:sldId id="307" r:id="rId19"/>
    <p:sldId id="294" r:id="rId20"/>
    <p:sldId id="308" r:id="rId21"/>
    <p:sldId id="311" r:id="rId22"/>
    <p:sldId id="296" r:id="rId23"/>
    <p:sldId id="297" r:id="rId24"/>
    <p:sldId id="298" r:id="rId25"/>
    <p:sldId id="299" r:id="rId26"/>
    <p:sldId id="300" r:id="rId27"/>
    <p:sldId id="309" r:id="rId28"/>
    <p:sldId id="310" r:id="rId2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AAEE8"/>
    <a:srgbClr val="392C84"/>
    <a:srgbClr val="1290CF"/>
    <a:srgbClr val="FFFFEB"/>
    <a:srgbClr val="FFFFFF"/>
    <a:srgbClr val="A749F1"/>
    <a:srgbClr val="776EAB"/>
    <a:srgbClr val="A8A2C9"/>
    <a:srgbClr val="283196"/>
    <a:srgbClr val="9D7FC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9" d="100"/>
          <a:sy n="79" d="100"/>
        </p:scale>
        <p:origin x="85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DE5480-68B0-413A-AEC5-459AC4DFE20B}" type="datetimeFigureOut">
              <a:rPr lang="ru-RU" smtClean="0"/>
              <a:t>20.02.2026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E231F4-E545-4A7E-A5FE-2F643DA101F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886570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E231F4-E545-4A7E-A5FE-2F643DA101F2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82495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01923" y="1122363"/>
            <a:ext cx="7588155" cy="2621154"/>
          </a:xfrm>
        </p:spPr>
        <p:txBody>
          <a:bodyPr anchor="b"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01923" y="3843708"/>
            <a:ext cx="7588155" cy="1414091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8FA71-3A18-48C0-980F-4B68F7F63042}" type="datetime1">
              <a:rPr lang="en-US" smtClean="0"/>
              <a:t>2/20/2026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579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E956D-CB73-C986-F100-46487310D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515600" cy="113225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423E6A-A07C-BF0D-EA30-9A8A854E48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12648" y="1680898"/>
            <a:ext cx="10515600" cy="449606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DC9908-8F95-8DFC-72CC-158552B56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4EDB3-C0E8-45F8-9E1D-1B6C8D1880C0}" type="datetime1">
              <a:rPr lang="en-US" smtClean="0"/>
              <a:t>2/20/2026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26C9BE-9060-50CB-2BB7-07307FF89A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4A835B-97D3-BC22-F0B8-4986D4636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647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85B0252-346C-F6F4-3642-19F571550D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634888" y="578497"/>
            <a:ext cx="2047037" cy="559846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98DA36-7351-9D6A-518B-678AB8A507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578497"/>
            <a:ext cx="8796688" cy="559846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46BDFF-D746-836C-04B8-CA89AD5D1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0EC4B-54ED-4041-B552-9BA760FA3DBA}" type="datetime1">
              <a:rPr lang="en-US" smtClean="0"/>
              <a:t>2/20/2026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9AA929-A9E6-FF9C-0C59-177F892D6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16D893-7E81-90DC-4139-7687B39C3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494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1210E-201E-4473-82AC-2466F5386C38}" type="datetime1">
              <a:rPr lang="en-US" smtClean="0"/>
              <a:t>2/20/2026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8233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D06AF-EF87-8489-2C82-DEB90B7EF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381" y="553616"/>
            <a:ext cx="8273140" cy="4008859"/>
          </a:xfrm>
        </p:spPr>
        <p:txBody>
          <a:bodyPr anchor="t">
            <a:normAutofit/>
          </a:bodyPr>
          <a:lstStyle>
            <a:lvl1pPr>
              <a:defRPr sz="540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8E5678-CA38-1318-9EA2-5E0A4F9A59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3380" y="4589463"/>
            <a:ext cx="8273140" cy="1384617"/>
          </a:xfrm>
        </p:spPr>
        <p:txBody>
          <a:bodyPr anchor="b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E99186-7E5A-60AF-DE69-5C7DA7161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EA198-6CAB-4B8F-B93F-1F9C8C4B6CE7}" type="datetime1">
              <a:rPr lang="en-US" smtClean="0"/>
              <a:t>2/20/2026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FA13D1-1FBA-E820-323B-77B41F1A6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39BE85-85F6-4636-C651-D87CC969A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1122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741152" cy="11322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2E861E-DFBA-B4AA-9356-CDE3D3F57C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648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1D7538-EC5A-3EE7-176F-A58920C507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6041F-4525-44D5-AA4F-332294BF1F56}" type="datetime1">
              <a:rPr lang="en-US" smtClean="0"/>
              <a:t>2/20/2026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3513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47396"/>
            <a:ext cx="10745788" cy="11432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685735"/>
            <a:ext cx="5157787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DA52B0-7419-A946-4523-6D34BCAD26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" y="2386894"/>
            <a:ext cx="5157787" cy="37650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5735"/>
            <a:ext cx="5183188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BAE980-E611-98B5-04E9-DE4584B0E3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199" y="2386894"/>
            <a:ext cx="5183189" cy="37650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57091-BBDF-4EB9-BA6B-2BB67AC4FC0F}" type="datetime1">
              <a:rPr lang="en-US" smtClean="0"/>
              <a:t>2/20/2026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07556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B226B-77A6-410C-9796-083F278E0125}" type="datetime1">
              <a:rPr lang="en-US" smtClean="0"/>
              <a:t>2/20/2026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7071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A578B-D289-4C40-8593-3D356C49DA58}" type="datetime1">
              <a:rPr lang="en-US" smtClean="0"/>
              <a:t>2/20/2026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0272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160" y="553616"/>
            <a:ext cx="3595634" cy="1757505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4708" y="553616"/>
            <a:ext cx="6279741" cy="54864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97160" y="2311121"/>
            <a:ext cx="3595634" cy="3728895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DFAE3-14DB-48A7-A80F-80DDB072CE3D}" type="datetime1">
              <a:rPr lang="en-US" smtClean="0"/>
              <a:t>2/20/2026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36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557784"/>
            <a:ext cx="3595634" cy="2212313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063319" y="657103"/>
            <a:ext cx="6483687" cy="555590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1" y="2826137"/>
            <a:ext cx="3585586" cy="3434638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5EAEF-6478-4102-8F5D-A5FE9FC97ACB}" type="datetime1">
              <a:rPr lang="en-US" smtClean="0"/>
              <a:t>2/20/2026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8649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ltGray">
      <p:bgPr>
        <a:solidFill>
          <a:srgbClr val="776EA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653578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7" y="1715532"/>
            <a:ext cx="10653579" cy="4593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5753E-AF8A-7E04-8A1A-205B755A0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7160" y="6453002"/>
            <a:ext cx="34943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67F45AC6-C491-4585-A584-9CE2AF7D5500}" type="datetime1">
              <a:rPr lang="en-US" smtClean="0"/>
              <a:t>2/20/2026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1B7C8-DA74-800B-EE14-A39E9DB32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76521" y="6453002"/>
            <a:ext cx="28054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1647D-0DF0-CA1B-F723-EF7B8F508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2162" y="6453002"/>
            <a:ext cx="4292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8465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05" r:id="rId2"/>
    <p:sldLayoutId id="2147483706" r:id="rId3"/>
    <p:sldLayoutId id="2147483707" r:id="rId4"/>
    <p:sldLayoutId id="2147483708" r:id="rId5"/>
    <p:sldLayoutId id="2147483702" r:id="rId6"/>
    <p:sldLayoutId id="2147483698" r:id="rId7"/>
    <p:sldLayoutId id="2147483699" r:id="rId8"/>
    <p:sldLayoutId id="2147483700" r:id="rId9"/>
    <p:sldLayoutId id="2147483701" r:id="rId10"/>
    <p:sldLayoutId id="2147483703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f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f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f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5">
            <a:extLst>
              <a:ext uri="{FF2B5EF4-FFF2-40B4-BE49-F238E27FC236}">
                <a16:creationId xmlns:a16="http://schemas.microsoft.com/office/drawing/2014/main" id="{7A875D55-4A80-43E9-38F6-27E366493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Рисунок 7" descr="Изображение выглядит как небо, ночь, пространство, круг&#10;&#10;Автоматически созданное описание">
            <a:extLst>
              <a:ext uri="{FF2B5EF4-FFF2-40B4-BE49-F238E27FC236}">
                <a16:creationId xmlns:a16="http://schemas.microsoft.com/office/drawing/2014/main" id="{ABCE2711-2F8C-F49A-978A-C58242137AC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58E3B06-83C4-BA39-B00D-FD65DF4C1E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01923" y="1482602"/>
            <a:ext cx="7588155" cy="2236264"/>
          </a:xfrm>
        </p:spPr>
        <p:txBody>
          <a:bodyPr>
            <a:normAutofit/>
          </a:bodyPr>
          <a:lstStyle/>
          <a:p>
            <a:r>
              <a:rPr lang="en-US" sz="5000" b="0" i="1">
                <a:solidFill>
                  <a:srgbClr val="FFFFFF"/>
                </a:solidFill>
                <a:effectLst/>
                <a:latin typeface="Bell MT" panose="02020503060305020303" pitchFamily="18" charset="0"/>
              </a:rPr>
              <a:t>Dota 2 The International Building a Data Warehouse from Raw CSV Data</a:t>
            </a:r>
            <a:endParaRPr lang="ru-RU" sz="5000" i="1">
              <a:solidFill>
                <a:srgbClr val="FFFFFF"/>
              </a:solidFill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77FA962-8BFC-BBA1-572A-1401C6BFF1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01923" y="3793937"/>
            <a:ext cx="7588155" cy="1414091"/>
          </a:xfrm>
        </p:spPr>
        <p:txBody>
          <a:bodyPr>
            <a:normAutofit/>
          </a:bodyPr>
          <a:lstStyle/>
          <a:p>
            <a:r>
              <a:rPr lang="ru-RU" sz="2000" dirty="0">
                <a:solidFill>
                  <a:srgbClr val="FFFFFF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Аналитика качества данных в небольшом DWH прототипе</a:t>
            </a:r>
          </a:p>
        </p:txBody>
      </p:sp>
    </p:spTree>
    <p:extLst>
      <p:ext uri="{BB962C8B-B14F-4D97-AF65-F5344CB8AC3E}">
        <p14:creationId xmlns:p14="http://schemas.microsoft.com/office/powerpoint/2010/main" val="1348803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E3A021-CA0B-8672-F646-20BCAFE92A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5C3674E-D7D1-3E76-C4B4-01F232632B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560"/>
          <a:stretch/>
        </p:blipFill>
        <p:spPr>
          <a:xfrm>
            <a:off x="0" y="228600"/>
            <a:ext cx="12192000" cy="1948409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4569445-6F79-4CE5-FD61-43ABD9571D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884" y="384351"/>
            <a:ext cx="5175310" cy="113225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100" dirty="0">
                <a:ln>
                  <a:solidFill>
                    <a:srgbClr val="AAAEE8"/>
                  </a:solidFill>
                </a:ln>
                <a:solidFill>
                  <a:srgbClr val="FFFFFF"/>
                </a:solidFill>
                <a:effectLst>
                  <a:innerShdw blurRad="63500" dist="50800" dir="5400000">
                    <a:prstClr val="black">
                      <a:alpha val="50000"/>
                    </a:prstClr>
                  </a:innerShdw>
                </a:effectLst>
              </a:rPr>
              <a:t>Source Data Problems &amp; Data Cleaning</a:t>
            </a:r>
            <a:endParaRPr lang="ru-RU" sz="3100" dirty="0">
              <a:ln>
                <a:solidFill>
                  <a:srgbClr val="AAAEE8"/>
                </a:solidFill>
              </a:ln>
              <a:solidFill>
                <a:srgbClr val="FFFFFF"/>
              </a:solidFill>
              <a:effectLst>
                <a:innerShdw blurRad="63500" dist="50800" dir="5400000">
                  <a:prstClr val="black">
                    <a:alpha val="50000"/>
                  </a:prstClr>
                </a:innerShdw>
              </a:effectLst>
            </a:endParaRPr>
          </a:p>
        </p:txBody>
      </p:sp>
      <p:sp>
        <p:nvSpPr>
          <p:cNvPr id="7" name="Объект 2">
            <a:extLst>
              <a:ext uri="{FF2B5EF4-FFF2-40B4-BE49-F238E27FC236}">
                <a16:creationId xmlns:a16="http://schemas.microsoft.com/office/drawing/2014/main" id="{561881A4-61C3-8272-A01F-69C00DB20790}"/>
              </a:ext>
            </a:extLst>
          </p:cNvPr>
          <p:cNvSpPr txBox="1">
            <a:spLocks/>
          </p:cNvSpPr>
          <p:nvPr/>
        </p:nvSpPr>
        <p:spPr>
          <a:xfrm>
            <a:off x="594884" y="1629450"/>
            <a:ext cx="6213420" cy="4347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sz="1600" b="1" dirty="0">
                <a:solidFill>
                  <a:srgbClr val="392C84"/>
                </a:solidFill>
                <a:highlight>
                  <a:srgbClr val="FFFFFF"/>
                </a:highlight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Проблема 5:</a:t>
            </a:r>
            <a:r>
              <a:rPr lang="ru-RU" sz="1600" b="1" dirty="0">
                <a:solidFill>
                  <a:srgbClr val="392C84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ru-RU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Технические колонки как бизнес-данные</a:t>
            </a: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016504E2-1CD2-EEF5-3943-76C4716E91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884" y="2328802"/>
            <a:ext cx="6213420" cy="31982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В исходных файлах состава команд (</a:t>
            </a:r>
            <a:r>
              <a:rPr lang="ru-RU" sz="16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teams</a:t>
            </a:r>
            <a:r>
              <a:rPr lang="ru-RU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) была колонка `'</a:t>
            </a:r>
            <a:r>
              <a:rPr lang="ru-RU" sz="16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Unnamed</a:t>
            </a:r>
            <a:r>
              <a:rPr lang="ru-RU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: 0’`,  являющаяся  не просто техническим индексом, а техническим столбцом позиции члена команды, добавляем роль </a:t>
            </a:r>
            <a:r>
              <a:rPr lang="ru-RU" sz="16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player-other</a:t>
            </a:r>
            <a:endParaRPr lang="ru-RU" sz="1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indent="0">
              <a:buNone/>
            </a:pPr>
            <a:r>
              <a:rPr lang="ru-RU" sz="1600" b="1" dirty="0">
                <a:solidFill>
                  <a:srgbClr val="392C84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Решение:</a:t>
            </a:r>
            <a:br>
              <a:rPr lang="ru-RU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r>
              <a:rPr lang="ru-RU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1. Переименовали в </a:t>
            </a:r>
            <a:r>
              <a:rPr lang="ru-RU" sz="16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team_position</a:t>
            </a:r>
            <a:endParaRPr lang="ru-RU" sz="1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indent="0">
              <a:buNone/>
            </a:pPr>
            <a:r>
              <a:rPr lang="ru-RU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2. Превратили в бизнес-атрибут</a:t>
            </a:r>
          </a:p>
          <a:p>
            <a:pPr marL="0" indent="0">
              <a:buNone/>
            </a:pPr>
            <a:r>
              <a:rPr lang="ru-RU" sz="1600" b="1" dirty="0">
                <a:solidFill>
                  <a:srgbClr val="392C84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В результате была получена корректная структура уровня игрока.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8588A3F-2913-6EDE-C61A-4C7F89CB93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3916" y="2328802"/>
            <a:ext cx="4029689" cy="81915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CC82D562-5242-6F83-69F6-3C59278A31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3917" y="3429000"/>
            <a:ext cx="4597400" cy="919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4459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F11DF6-EAA8-7A1B-88A5-176C9AE4DD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65C1EB7-554E-5217-0329-4697A043BF1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560"/>
          <a:stretch/>
        </p:blipFill>
        <p:spPr>
          <a:xfrm>
            <a:off x="0" y="228600"/>
            <a:ext cx="12192000" cy="1948409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26F7C53-D8B5-B26E-1733-87BF8B717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884" y="384351"/>
            <a:ext cx="5175310" cy="113225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100" dirty="0">
                <a:ln>
                  <a:solidFill>
                    <a:srgbClr val="AAAEE8"/>
                  </a:solidFill>
                </a:ln>
                <a:solidFill>
                  <a:srgbClr val="FFFFFF"/>
                </a:solidFill>
                <a:effectLst>
                  <a:innerShdw blurRad="63500" dist="50800" dir="5400000">
                    <a:prstClr val="black">
                      <a:alpha val="50000"/>
                    </a:prstClr>
                  </a:innerShdw>
                </a:effectLst>
              </a:rPr>
              <a:t>Source Data Problems &amp; Data Cleaning</a:t>
            </a:r>
            <a:endParaRPr lang="ru-RU" sz="3100" dirty="0">
              <a:ln>
                <a:solidFill>
                  <a:srgbClr val="AAAEE8"/>
                </a:solidFill>
              </a:ln>
              <a:solidFill>
                <a:srgbClr val="FFFFFF"/>
              </a:solidFill>
              <a:effectLst>
                <a:innerShdw blurRad="63500" dist="50800" dir="5400000">
                  <a:prstClr val="black">
                    <a:alpha val="50000"/>
                  </a:prstClr>
                </a:innerShdw>
              </a:effectLst>
            </a:endParaRPr>
          </a:p>
        </p:txBody>
      </p:sp>
      <p:sp>
        <p:nvSpPr>
          <p:cNvPr id="7" name="Объект 2">
            <a:extLst>
              <a:ext uri="{FF2B5EF4-FFF2-40B4-BE49-F238E27FC236}">
                <a16:creationId xmlns:a16="http://schemas.microsoft.com/office/drawing/2014/main" id="{255F1D1D-25E5-70AF-A936-0EC89E6E12B2}"/>
              </a:ext>
            </a:extLst>
          </p:cNvPr>
          <p:cNvSpPr txBox="1">
            <a:spLocks/>
          </p:cNvSpPr>
          <p:nvPr/>
        </p:nvSpPr>
        <p:spPr>
          <a:xfrm>
            <a:off x="594884" y="1629450"/>
            <a:ext cx="6213420" cy="4347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sz="1600" b="1" dirty="0">
                <a:solidFill>
                  <a:srgbClr val="392C84"/>
                </a:solidFill>
                <a:highlight>
                  <a:srgbClr val="FFFFFF"/>
                </a:highlight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Проблема 6:</a:t>
            </a:r>
            <a:r>
              <a:rPr lang="ru-RU" sz="1600" b="1" dirty="0">
                <a:solidFill>
                  <a:srgbClr val="392C84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ru-RU" sz="1600" b="0" i="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Данные хранятся в отдельных файлах по годам</a:t>
            </a:r>
            <a:endParaRPr lang="ru-RU" sz="1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8" name="Объект 2">
            <a:extLst>
              <a:ext uri="{FF2B5EF4-FFF2-40B4-BE49-F238E27FC236}">
                <a16:creationId xmlns:a16="http://schemas.microsoft.com/office/drawing/2014/main" id="{C157AB2E-8BB2-2EC7-E9E7-8269DA8536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884" y="2328802"/>
            <a:ext cx="6213420" cy="3941647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ru-RU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Каждый турнир представлен отдельным CSV-файлом, поэтому данные невозможно анализировать как единую таблицу.</a:t>
            </a:r>
          </a:p>
          <a:p>
            <a:pPr marL="0" indent="0">
              <a:buNone/>
            </a:pPr>
            <a:r>
              <a:rPr lang="ru-RU" b="0" i="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Данные по пикам героев представлены в двух разных форматах, зависящих от года проведения турнира.</a:t>
            </a:r>
            <a:endParaRPr lang="ru-RU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indent="0">
              <a:buNone/>
            </a:pPr>
            <a:r>
              <a:rPr lang="ru-RU" b="1" dirty="0">
                <a:solidFill>
                  <a:srgbClr val="392C84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Решение:</a:t>
            </a:r>
            <a:br>
              <a:rPr lang="ru-RU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r>
              <a:rPr lang="ru-RU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Был сформирован список годов проведения турнира и реализована пакетная загрузка файлов с добавлением признака year. Данные по пикам д</a:t>
            </a:r>
            <a:r>
              <a:rPr lang="ru-RU" b="0" i="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ля корректной обработки разделяются на OLD и NEW группы.</a:t>
            </a:r>
            <a:endParaRPr lang="ru-RU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indent="0">
              <a:buNone/>
            </a:pPr>
            <a:r>
              <a:rPr lang="ru-RU" b="1" dirty="0">
                <a:solidFill>
                  <a:srgbClr val="392C84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Это позволило объединить разрозненные источники в единые датасеты.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9B11D5B6-AAD1-3CF1-291E-643117966E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8305" y="2397989"/>
            <a:ext cx="4880667" cy="702480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27542D8-BE6A-BA57-34D1-CAD6E86BBF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8304" y="3465018"/>
            <a:ext cx="4880667" cy="1118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7753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 descr="Изображение выглядит как снимок экрана, Цвет Majorelle blue, концерт, в помещении&#10;&#10;Автоматически созданное описание">
            <a:extLst>
              <a:ext uri="{FF2B5EF4-FFF2-40B4-BE49-F238E27FC236}">
                <a16:creationId xmlns:a16="http://schemas.microsoft.com/office/drawing/2014/main" id="{B0DAF0CD-0146-D0BC-23E1-9C6AE8414BB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79" r="23398"/>
          <a:stretch/>
        </p:blipFill>
        <p:spPr>
          <a:xfrm>
            <a:off x="0" y="0"/>
            <a:ext cx="5680952" cy="6858000"/>
          </a:xfrm>
          <a:prstGeom prst="rect">
            <a:avLst/>
          </a:prstGeom>
        </p:spPr>
      </p:pic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A087358D-D76E-92C2-A951-15667BF425EF}"/>
              </a:ext>
            </a:extLst>
          </p:cNvPr>
          <p:cNvSpPr txBox="1">
            <a:spLocks/>
          </p:cNvSpPr>
          <p:nvPr/>
        </p:nvSpPr>
        <p:spPr>
          <a:xfrm>
            <a:off x="5901447" y="84102"/>
            <a:ext cx="5295089" cy="8569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kumimoji="0" sz="2400" b="1" i="0" u="none" strike="noStrike" cap="none" spc="0" normalizeH="0" baseline="0">
                <a:ln>
                  <a:noFill/>
                </a:ln>
                <a:solidFill>
                  <a:srgbClr val="392C84"/>
                </a:solidFill>
                <a:effectLst>
                  <a:innerShdw blurRad="63500" dist="50800" dir="5400000">
                    <a:prstClr val="black">
                      <a:alpha val="50000"/>
                    </a:prstClr>
                  </a:innerShdw>
                </a:effectLst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/>
              <a:t>ПРОВЕРКА КАЧЕСТВА ДАННЫХ ( ЭТАП </a:t>
            </a:r>
            <a:r>
              <a:rPr lang="ru-RU" sz="2600" dirty="0"/>
              <a:t>DATA QUALITY</a:t>
            </a:r>
            <a:r>
              <a:rPr lang="ru-RU" sz="3200" dirty="0"/>
              <a:t>)</a:t>
            </a:r>
            <a:endParaRPr lang="en-US" sz="3200" dirty="0"/>
          </a:p>
        </p:txBody>
      </p:sp>
      <p:sp>
        <p:nvSpPr>
          <p:cNvPr id="11" name="Объект 2">
            <a:extLst>
              <a:ext uri="{FF2B5EF4-FFF2-40B4-BE49-F238E27FC236}">
                <a16:creationId xmlns:a16="http://schemas.microsoft.com/office/drawing/2014/main" id="{163640EC-F7F9-D748-A16F-54A36314B3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1447" y="941100"/>
            <a:ext cx="6167587" cy="583279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ru-RU" sz="1000" b="1" dirty="0">
                <a:solidFill>
                  <a:srgbClr val="392C84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1. Проверка на пропуски (NULL / пустые значения)</a:t>
            </a:r>
          </a:p>
          <a:p>
            <a:pPr marL="0" indent="0">
              <a:buNone/>
            </a:pPr>
            <a:r>
              <a:rPr lang="ru-RU" sz="1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• Отсутствие NULL в ключевых полях (</a:t>
            </a:r>
            <a:r>
              <a:rPr lang="ru-RU" sz="10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year</a:t>
            </a:r>
            <a:r>
              <a:rPr lang="ru-RU" sz="1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</a:t>
            </a:r>
            <a:r>
              <a:rPr lang="ru-RU" sz="10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team_name</a:t>
            </a:r>
            <a:r>
              <a:rPr lang="ru-RU" sz="1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</a:t>
            </a:r>
            <a:r>
              <a:rPr lang="ru-RU" sz="10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player_name</a:t>
            </a:r>
            <a:r>
              <a:rPr lang="ru-RU" sz="1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</a:t>
            </a:r>
            <a:r>
              <a:rPr lang="ru-RU" sz="10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Hero</a:t>
            </a:r>
            <a:r>
              <a:rPr lang="ru-RU" sz="1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Country, Place)</a:t>
            </a:r>
          </a:p>
          <a:p>
            <a:pPr marL="0" indent="0">
              <a:buNone/>
            </a:pPr>
            <a:r>
              <a:rPr lang="ru-RU" sz="1000" b="1" dirty="0">
                <a:solidFill>
                  <a:srgbClr val="392C84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2. Проверка типов данных</a:t>
            </a:r>
          </a:p>
          <a:p>
            <a:pPr marL="0" indent="0">
              <a:buNone/>
            </a:pPr>
            <a:r>
              <a:rPr lang="ru-RU" sz="1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• Числовые поля (</a:t>
            </a:r>
            <a:r>
              <a:rPr lang="ru-RU" sz="10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prize_usd</a:t>
            </a:r>
            <a:r>
              <a:rPr lang="ru-RU" sz="1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</a:t>
            </a:r>
            <a:r>
              <a:rPr lang="ru-RU" sz="10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prize_percent</a:t>
            </a:r>
            <a:r>
              <a:rPr lang="ru-RU" sz="1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</a:t>
            </a:r>
            <a:r>
              <a:rPr lang="ru-RU" sz="10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times_picked</a:t>
            </a:r>
            <a:r>
              <a:rPr lang="ru-RU" sz="1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) должны иметь тип данных число, а не строка</a:t>
            </a:r>
          </a:p>
          <a:p>
            <a:pPr marL="0" indent="0">
              <a:buNone/>
            </a:pPr>
            <a:r>
              <a:rPr lang="ru-RU" sz="1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• Корректное приведение после очистки от символов ($, %, запятые)</a:t>
            </a:r>
          </a:p>
          <a:p>
            <a:pPr marL="0" indent="0">
              <a:buNone/>
            </a:pPr>
            <a:r>
              <a:rPr lang="ru-RU" sz="1000" b="1" dirty="0">
                <a:solidFill>
                  <a:srgbClr val="392C84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3. Бизнес-правила (смысловые ограничения)</a:t>
            </a:r>
          </a:p>
          <a:p>
            <a:pPr marL="0" indent="0">
              <a:buNone/>
            </a:pPr>
            <a:r>
              <a:rPr lang="ru-RU" sz="1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• Призовые (</a:t>
            </a:r>
            <a:r>
              <a:rPr lang="ru-RU" sz="10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prize_usd</a:t>
            </a:r>
            <a:r>
              <a:rPr lang="ru-RU" sz="1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) и количество пиков (</a:t>
            </a:r>
            <a:r>
              <a:rPr lang="ru-RU" sz="10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times_picked</a:t>
            </a:r>
            <a:r>
              <a:rPr lang="ru-RU" sz="1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) не могут быть отрицательными</a:t>
            </a:r>
          </a:p>
          <a:p>
            <a:pPr marL="0" indent="0">
              <a:buNone/>
            </a:pPr>
            <a:r>
              <a:rPr lang="ru-RU" sz="1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• Места (Place) могут быть только 1st, 2nd, 3rd</a:t>
            </a:r>
          </a:p>
          <a:p>
            <a:pPr marL="0" indent="0">
              <a:buNone/>
            </a:pPr>
            <a:r>
              <a:rPr lang="ru-RU" sz="1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• Страна (Country) не может состоять из цифр</a:t>
            </a:r>
          </a:p>
          <a:p>
            <a:pPr marL="0" indent="0">
              <a:buNone/>
            </a:pPr>
            <a:r>
              <a:rPr lang="ru-RU" sz="1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• В команде должно быть минимум 5 игроков (с ролью </a:t>
            </a:r>
            <a:r>
              <a:rPr lang="ru-RU" sz="10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player</a:t>
            </a:r>
            <a:r>
              <a:rPr lang="ru-RU" sz="1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)</a:t>
            </a:r>
          </a:p>
          <a:p>
            <a:pPr marL="0" indent="0">
              <a:buNone/>
            </a:pPr>
            <a:r>
              <a:rPr lang="ru-RU" sz="1000" b="1" dirty="0">
                <a:solidFill>
                  <a:srgbClr val="392C84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4. Уникальность и гранулярность</a:t>
            </a:r>
          </a:p>
          <a:p>
            <a:pPr marL="0" indent="0">
              <a:buNone/>
            </a:pPr>
            <a:r>
              <a:rPr lang="ru-RU" sz="1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• winners_top3: один год - одно место (</a:t>
            </a:r>
            <a:r>
              <a:rPr lang="ru-RU" sz="10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year</a:t>
            </a:r>
            <a:r>
              <a:rPr lang="ru-RU" sz="1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+ Place)</a:t>
            </a:r>
          </a:p>
          <a:p>
            <a:pPr marL="0" indent="0">
              <a:buNone/>
            </a:pPr>
            <a:r>
              <a:rPr lang="ru-RU" sz="1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• </a:t>
            </a:r>
            <a:r>
              <a:rPr lang="ru-RU" sz="10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hero_picks</a:t>
            </a:r>
            <a:r>
              <a:rPr lang="ru-RU" sz="1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: один год - один герой (</a:t>
            </a:r>
            <a:r>
              <a:rPr lang="ru-RU" sz="10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year</a:t>
            </a:r>
            <a:r>
              <a:rPr lang="ru-RU" sz="1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+ </a:t>
            </a:r>
            <a:r>
              <a:rPr lang="ru-RU" sz="10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Hero</a:t>
            </a:r>
            <a:r>
              <a:rPr lang="ru-RU" sz="1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)</a:t>
            </a:r>
          </a:p>
          <a:p>
            <a:pPr marL="0" indent="0">
              <a:buNone/>
            </a:pPr>
            <a:r>
              <a:rPr lang="ru-RU" sz="1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• </a:t>
            </a:r>
            <a:r>
              <a:rPr lang="ru-RU" sz="10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teams</a:t>
            </a:r>
            <a:r>
              <a:rPr lang="ru-RU" sz="1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: один игрок в одной команде в один год (</a:t>
            </a:r>
            <a:r>
              <a:rPr lang="ru-RU" sz="10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player_name</a:t>
            </a:r>
            <a:r>
              <a:rPr lang="ru-RU" sz="1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+ </a:t>
            </a:r>
            <a:r>
              <a:rPr lang="ru-RU" sz="10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team_name</a:t>
            </a:r>
            <a:r>
              <a:rPr lang="ru-RU" sz="1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+ </a:t>
            </a:r>
            <a:r>
              <a:rPr lang="ru-RU" sz="10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year</a:t>
            </a:r>
            <a:r>
              <a:rPr lang="ru-RU" sz="1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)</a:t>
            </a:r>
          </a:p>
          <a:p>
            <a:pPr marL="0" indent="0">
              <a:buNone/>
            </a:pPr>
            <a:r>
              <a:rPr lang="ru-RU" sz="1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• </a:t>
            </a:r>
            <a:r>
              <a:rPr lang="ru-RU" sz="10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country</a:t>
            </a:r>
            <a:r>
              <a:rPr lang="ru-RU" sz="1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: один игрок из одной страны в один год (</a:t>
            </a:r>
            <a:r>
              <a:rPr lang="ru-RU" sz="10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player_name</a:t>
            </a:r>
            <a:r>
              <a:rPr lang="ru-RU" sz="1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+ Country + </a:t>
            </a:r>
            <a:r>
              <a:rPr lang="ru-RU" sz="10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year</a:t>
            </a:r>
            <a:r>
              <a:rPr lang="ru-RU" sz="1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)</a:t>
            </a:r>
          </a:p>
          <a:p>
            <a:pPr marL="0" indent="0">
              <a:buNone/>
            </a:pPr>
            <a:r>
              <a:rPr lang="ru-RU" sz="1000" b="1" dirty="0">
                <a:solidFill>
                  <a:srgbClr val="392C84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5. Полнота и логическая согласованность</a:t>
            </a:r>
          </a:p>
          <a:p>
            <a:pPr marL="0" indent="0">
              <a:buNone/>
            </a:pPr>
            <a:r>
              <a:rPr lang="ru-RU" sz="1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• В каждом году должно быть ровно 3 записи в таблице победителей</a:t>
            </a:r>
          </a:p>
          <a:p>
            <a:pPr marL="0" indent="0">
              <a:buNone/>
            </a:pPr>
            <a:r>
              <a:rPr lang="ru-RU" sz="1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• Если турнир проводился должны быть данные о пиках героев (сумма </a:t>
            </a:r>
            <a:r>
              <a:rPr lang="ru-RU" sz="10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times_picked</a:t>
            </a:r>
            <a:r>
              <a:rPr lang="ru-RU" sz="1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за год &gt; 0)</a:t>
            </a:r>
          </a:p>
          <a:p>
            <a:pPr marL="0" indent="0">
              <a:buNone/>
            </a:pPr>
            <a:r>
              <a:rPr lang="ru-RU" sz="1000" b="1" dirty="0">
                <a:solidFill>
                  <a:srgbClr val="392C84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6. Корректность трансформаций</a:t>
            </a:r>
          </a:p>
          <a:p>
            <a:pPr marL="0" indent="0">
              <a:buNone/>
            </a:pPr>
            <a:r>
              <a:rPr lang="ru-RU" sz="1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• Отсутствие пустых строк и лишних пробелов (после </a:t>
            </a:r>
            <a:r>
              <a:rPr lang="ru-RU" sz="10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explode</a:t>
            </a:r>
            <a:r>
              <a:rPr lang="ru-RU" sz="1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т.е. не должно быть </a:t>
            </a:r>
            <a:r>
              <a:rPr lang="ru-RU" sz="10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player_name</a:t>
            </a:r>
            <a:r>
              <a:rPr lang="ru-RU" sz="1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= "")</a:t>
            </a:r>
          </a:p>
          <a:p>
            <a:pPr marL="0" indent="0">
              <a:buNone/>
            </a:pPr>
            <a:r>
              <a:rPr lang="ru-RU" sz="1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• Правильно определена роль участников (</a:t>
            </a:r>
            <a:r>
              <a:rPr lang="ru-RU" sz="10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player</a:t>
            </a:r>
            <a:r>
              <a:rPr lang="ru-RU" sz="1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/ </a:t>
            </a:r>
            <a:r>
              <a:rPr lang="ru-RU" sz="10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other</a:t>
            </a:r>
            <a:r>
              <a:rPr lang="ru-RU" sz="1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) на основе позиции в команде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FFD45E70-AA0B-8CE4-D053-873AAB4811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513" y="1200024"/>
            <a:ext cx="3971925" cy="531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1491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7503C6-3BD4-0A5F-4FA4-F16F8B5D74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 descr="Изображение выглядит как Фиолетовый, фиолетовый, Кобальтовая синь, Цвет Majorelle blue&#10;&#10;Автоматически созданное описание">
            <a:extLst>
              <a:ext uri="{FF2B5EF4-FFF2-40B4-BE49-F238E27FC236}">
                <a16:creationId xmlns:a16="http://schemas.microsoft.com/office/drawing/2014/main" id="{02018302-82F8-0BCD-31AF-CAE53CAE531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05" r="26139"/>
          <a:stretch/>
        </p:blipFill>
        <p:spPr>
          <a:xfrm>
            <a:off x="6096000" y="0"/>
            <a:ext cx="5087567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6713F3-43A7-CAB2-E0EA-493759DEA9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407064"/>
            <a:ext cx="5482408" cy="9199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100" dirty="0">
                <a:ln>
                  <a:solidFill>
                    <a:srgbClr val="AAAEE8"/>
                  </a:solidFill>
                </a:ln>
                <a:solidFill>
                  <a:srgbClr val="FFFFFF"/>
                </a:solidFill>
                <a:effectLst>
                  <a:innerShdw blurRad="63500" dist="50800" dir="5400000">
                    <a:prstClr val="black">
                      <a:alpha val="50000"/>
                    </a:prstClr>
                  </a:innerShdw>
                </a:effectLst>
              </a:rPr>
              <a:t>ETL-</a:t>
            </a:r>
            <a:r>
              <a:rPr lang="ru-RU" sz="3100" dirty="0">
                <a:ln>
                  <a:solidFill>
                    <a:srgbClr val="AAAEE8"/>
                  </a:solidFill>
                </a:ln>
                <a:solidFill>
                  <a:srgbClr val="FFFFFF"/>
                </a:solidFill>
                <a:effectLst>
                  <a:innerShdw blurRad="63500" dist="50800" dir="5400000">
                    <a:prstClr val="black">
                      <a:alpha val="50000"/>
                    </a:prstClr>
                  </a:innerShdw>
                </a:effectLst>
              </a:rPr>
              <a:t>процесс </a:t>
            </a:r>
            <a:br>
              <a:rPr lang="ru-RU" sz="3100" dirty="0">
                <a:ln>
                  <a:solidFill>
                    <a:srgbClr val="AAAEE8"/>
                  </a:solidFill>
                </a:ln>
                <a:solidFill>
                  <a:srgbClr val="FFFFFF"/>
                </a:solidFill>
                <a:effectLst>
                  <a:innerShdw blurRad="63500" dist="50800" dir="5400000">
                    <a:prstClr val="black">
                      <a:alpha val="50000"/>
                    </a:prstClr>
                  </a:innerShdw>
                </a:effectLst>
              </a:rPr>
            </a:br>
            <a:r>
              <a:rPr lang="ru-RU" sz="2700" dirty="0">
                <a:ln>
                  <a:solidFill>
                    <a:srgbClr val="AAAEE8"/>
                  </a:solidFill>
                </a:ln>
                <a:solidFill>
                  <a:srgbClr val="FFFFFF"/>
                </a:solidFill>
                <a:effectLst>
                  <a:innerShdw blurRad="63500" dist="50800" dir="5400000">
                    <a:prstClr val="black">
                      <a:alpha val="50000"/>
                    </a:prstClr>
                  </a:innerShdw>
                </a:effectLst>
              </a:rPr>
              <a:t>(</a:t>
            </a:r>
            <a:r>
              <a:rPr lang="en-US" sz="2700" dirty="0" err="1">
                <a:ln>
                  <a:solidFill>
                    <a:srgbClr val="AAAEE8"/>
                  </a:solidFill>
                </a:ln>
                <a:solidFill>
                  <a:srgbClr val="FFFFFF"/>
                </a:solidFill>
                <a:effectLst>
                  <a:innerShdw blurRad="63500" dist="50800" dir="5400000">
                    <a:prstClr val="black">
                      <a:alpha val="50000"/>
                    </a:prstClr>
                  </a:innerShdw>
                </a:effectLst>
              </a:rPr>
              <a:t>Jupyter</a:t>
            </a:r>
            <a:r>
              <a:rPr lang="en-US" sz="2700" dirty="0">
                <a:ln>
                  <a:solidFill>
                    <a:srgbClr val="AAAEE8"/>
                  </a:solidFill>
                </a:ln>
                <a:solidFill>
                  <a:srgbClr val="FFFFFF"/>
                </a:solidFill>
                <a:effectLst>
                  <a:innerShdw blurRad="63500" dist="50800" dir="5400000">
                    <a:prstClr val="black">
                      <a:alpha val="50000"/>
                    </a:prstClr>
                  </a:innerShdw>
                </a:effectLst>
              </a:rPr>
              <a:t> Notebook)</a:t>
            </a:r>
            <a:endParaRPr lang="ru-RU" sz="3100" dirty="0">
              <a:ln>
                <a:solidFill>
                  <a:srgbClr val="AAAEE8"/>
                </a:solidFill>
              </a:ln>
              <a:solidFill>
                <a:srgbClr val="FFFFFF"/>
              </a:solidFill>
              <a:effectLst>
                <a:innerShdw blurRad="63500" dist="50800" dir="5400000">
                  <a:prstClr val="black">
                    <a:alpha val="50000"/>
                  </a:prstClr>
                </a:innerShdw>
              </a:effectLst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57C0E5C-3E75-9CD5-6F51-B4605541A0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8" y="1468621"/>
            <a:ext cx="4844569" cy="50609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1800" b="1" i="0" dirty="0" err="1">
                <a:solidFill>
                  <a:srgbClr val="392C84"/>
                </a:solidFill>
                <a:effectLst/>
                <a:latin typeface="Roboto" panose="02000000000000000000" pitchFamily="2" charset="0"/>
              </a:rPr>
              <a:t>Load</a:t>
            </a:r>
            <a:r>
              <a:rPr lang="ru-RU" sz="1800" b="1" i="0" dirty="0">
                <a:solidFill>
                  <a:srgbClr val="392C84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ru-RU" sz="1800" b="1" i="0" dirty="0" err="1">
                <a:solidFill>
                  <a:srgbClr val="392C84"/>
                </a:solidFill>
                <a:effectLst/>
                <a:latin typeface="Roboto" panose="02000000000000000000" pitchFamily="2" charset="0"/>
              </a:rPr>
              <a:t>Preparation</a:t>
            </a:r>
            <a:r>
              <a:rPr lang="ru-RU" sz="1800" b="1" i="0" dirty="0">
                <a:solidFill>
                  <a:srgbClr val="392C84"/>
                </a:solidFill>
                <a:effectLst/>
                <a:latin typeface="Roboto" panose="02000000000000000000" pitchFamily="2" charset="0"/>
              </a:rPr>
              <a:t> (Подготовка к загрузке)</a:t>
            </a:r>
          </a:p>
        </p:txBody>
      </p:sp>
      <p:sp>
        <p:nvSpPr>
          <p:cNvPr id="4" name="Объект 2">
            <a:extLst>
              <a:ext uri="{FF2B5EF4-FFF2-40B4-BE49-F238E27FC236}">
                <a16:creationId xmlns:a16="http://schemas.microsoft.com/office/drawing/2014/main" id="{CD528858-1DF2-1C74-F16B-0D4299CE2CBF}"/>
              </a:ext>
            </a:extLst>
          </p:cNvPr>
          <p:cNvSpPr txBox="1">
            <a:spLocks/>
          </p:cNvSpPr>
          <p:nvPr/>
        </p:nvSpPr>
        <p:spPr>
          <a:xfrm>
            <a:off x="612648" y="1974715"/>
            <a:ext cx="5340680" cy="40287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sz="1600" dirty="0">
                <a:solidFill>
                  <a:srgbClr val="392C84"/>
                </a:solidFill>
                <a:latin typeface="Roboto" panose="02000000000000000000" pitchFamily="2" charset="0"/>
              </a:rPr>
              <a:t>Очищенные данные сохраняются в: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dirty="0" err="1">
                <a:solidFill>
                  <a:schemeClr val="bg1"/>
                </a:solidFill>
                <a:latin typeface="Roboto" panose="02000000000000000000" pitchFamily="2" charset="0"/>
              </a:rPr>
              <a:t>output_path</a:t>
            </a:r>
            <a:r>
              <a:rPr lang="en-US" sz="1600" dirty="0">
                <a:solidFill>
                  <a:schemeClr val="bg1"/>
                </a:solidFill>
                <a:latin typeface="Roboto" panose="02000000000000000000" pitchFamily="2" charset="0"/>
              </a:rPr>
              <a:t> = "/content/"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ru-RU" sz="1600" dirty="0">
                <a:solidFill>
                  <a:srgbClr val="392C84"/>
                </a:solidFill>
                <a:latin typeface="Roboto" panose="02000000000000000000" pitchFamily="2" charset="0"/>
              </a:rPr>
              <a:t>После выгружаются на компьютер и сохраняются в репозиторий в: </a:t>
            </a:r>
            <a:r>
              <a:rPr lang="ru-RU" sz="1600" dirty="0">
                <a:solidFill>
                  <a:schemeClr val="bg1"/>
                </a:solidFill>
                <a:latin typeface="Roboto" panose="02000000000000000000" pitchFamily="2" charset="0"/>
              </a:rPr>
              <a:t>/</a:t>
            </a:r>
            <a:r>
              <a:rPr lang="en-US" sz="1600" dirty="0">
                <a:solidFill>
                  <a:schemeClr val="bg1"/>
                </a:solidFill>
                <a:latin typeface="Roboto" panose="02000000000000000000" pitchFamily="2" charset="0"/>
              </a:rPr>
              <a:t>data/processed/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ru-RU" sz="1600" dirty="0">
                <a:solidFill>
                  <a:srgbClr val="392C84"/>
                </a:solidFill>
                <a:latin typeface="Roboto" panose="02000000000000000000" pitchFamily="2" charset="0"/>
              </a:rPr>
              <a:t>В папке /</a:t>
            </a:r>
            <a:r>
              <a:rPr lang="en-US" sz="1600" dirty="0">
                <a:solidFill>
                  <a:srgbClr val="392C84"/>
                </a:solidFill>
                <a:latin typeface="Roboto" panose="02000000000000000000" pitchFamily="2" charset="0"/>
              </a:rPr>
              <a:t>data/processed/ </a:t>
            </a:r>
            <a:r>
              <a:rPr lang="ru-RU" sz="1600" dirty="0">
                <a:solidFill>
                  <a:srgbClr val="392C84"/>
                </a:solidFill>
                <a:latin typeface="Roboto" panose="02000000000000000000" pitchFamily="2" charset="0"/>
              </a:rPr>
              <a:t>появились файлы: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ru-RU" sz="1600" dirty="0">
                <a:solidFill>
                  <a:srgbClr val="392C84"/>
                </a:solidFill>
                <a:latin typeface="Roboto" panose="02000000000000000000" pitchFamily="2" charset="0"/>
              </a:rPr>
              <a:t>• </a:t>
            </a:r>
            <a:r>
              <a:rPr lang="en-US" sz="1600" dirty="0">
                <a:solidFill>
                  <a:srgbClr val="392C84"/>
                </a:solidFill>
                <a:latin typeface="Roboto" panose="02000000000000000000" pitchFamily="2" charset="0"/>
              </a:rPr>
              <a:t>winners_top3.csv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solidFill>
                  <a:srgbClr val="392C84"/>
                </a:solidFill>
                <a:latin typeface="Roboto" panose="02000000000000000000" pitchFamily="2" charset="0"/>
              </a:rPr>
              <a:t>• country.csv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solidFill>
                  <a:srgbClr val="392C84"/>
                </a:solidFill>
                <a:latin typeface="Roboto" panose="02000000000000000000" pitchFamily="2" charset="0"/>
              </a:rPr>
              <a:t>• hero_picks.csv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solidFill>
                  <a:srgbClr val="392C84"/>
                </a:solidFill>
                <a:latin typeface="Roboto" panose="02000000000000000000" pitchFamily="2" charset="0"/>
              </a:rPr>
              <a:t>• teams.csv</a:t>
            </a:r>
            <a:endParaRPr lang="ru-RU" sz="1600" dirty="0">
              <a:solidFill>
                <a:srgbClr val="392C84"/>
              </a:solidFill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78828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F0B9C486-9ADE-C9BD-795D-48D155E73618}"/>
              </a:ext>
            </a:extLst>
          </p:cNvPr>
          <p:cNvSpPr txBox="1">
            <a:spLocks/>
          </p:cNvSpPr>
          <p:nvPr/>
        </p:nvSpPr>
        <p:spPr>
          <a:xfrm>
            <a:off x="453958" y="455663"/>
            <a:ext cx="5295089" cy="7690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kumimoji="0" sz="2400" b="1" i="0" u="none" strike="noStrike" cap="none" spc="0" normalizeH="0" baseline="0">
                <a:ln>
                  <a:noFill/>
                </a:ln>
                <a:solidFill>
                  <a:srgbClr val="392C84"/>
                </a:solidFill>
                <a:effectLst>
                  <a:innerShdw blurRad="63500" dist="50800" dir="5400000">
                    <a:prstClr val="black">
                      <a:alpha val="50000"/>
                    </a:prstClr>
                  </a:innerShdw>
                </a:effectLst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SQL-</a:t>
            </a:r>
            <a:r>
              <a:rPr lang="ru-RU" sz="3200" dirty="0"/>
              <a:t>процесс и слои </a:t>
            </a:r>
            <a:r>
              <a:rPr lang="en-US" sz="3200" dirty="0"/>
              <a:t>DWH</a:t>
            </a:r>
          </a:p>
        </p:txBody>
      </p:sp>
      <p:pic>
        <p:nvPicPr>
          <p:cNvPr id="6" name="Рисунок 5" descr="Изображение выглядит как снимок экрана, пузырь, подводный, вода&#10;&#10;Автоматически созданное описание">
            <a:extLst>
              <a:ext uri="{FF2B5EF4-FFF2-40B4-BE49-F238E27FC236}">
                <a16:creationId xmlns:a16="http://schemas.microsoft.com/office/drawing/2014/main" id="{3D7FD8F0-2BDD-EC19-FFD2-9DC0D1E1D2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54" b="28085"/>
          <a:stretch/>
        </p:blipFill>
        <p:spPr>
          <a:xfrm>
            <a:off x="0" y="1527242"/>
            <a:ext cx="12187859" cy="3803515"/>
          </a:xfrm>
          <a:prstGeom prst="rect">
            <a:avLst/>
          </a:prstGeom>
        </p:spPr>
      </p:pic>
      <p:sp>
        <p:nvSpPr>
          <p:cNvPr id="7" name="Объект 2">
            <a:extLst>
              <a:ext uri="{FF2B5EF4-FFF2-40B4-BE49-F238E27FC236}">
                <a16:creationId xmlns:a16="http://schemas.microsoft.com/office/drawing/2014/main" id="{1EE6206F-1158-2C7A-F504-57F84571ED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3958" y="2412708"/>
            <a:ext cx="8038288" cy="193828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ru-RU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Локальная </a:t>
            </a:r>
            <a:r>
              <a:rPr lang="ru-RU" sz="1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PostgreSQL</a:t>
            </a:r>
            <a:endParaRPr lang="ru-RU" sz="18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indent="0">
              <a:buNone/>
            </a:pPr>
            <a:r>
              <a:rPr lang="ru-RU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Сервер: </a:t>
            </a:r>
            <a:r>
              <a:rPr lang="ru-RU" sz="1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PostgreSQL</a:t>
            </a:r>
            <a:r>
              <a:rPr lang="ru-RU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локально на компьютере</a:t>
            </a:r>
          </a:p>
          <a:p>
            <a:pPr marL="0" indent="0">
              <a:buNone/>
            </a:pPr>
            <a:r>
              <a:rPr lang="ru-RU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Подключение через D</a:t>
            </a:r>
            <a:r>
              <a:rPr lang="en-US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</a:t>
            </a:r>
            <a:r>
              <a:rPr lang="ru-RU" sz="1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eaver</a:t>
            </a:r>
            <a:endParaRPr lang="ru-RU" sz="18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indent="0">
              <a:buNone/>
            </a:pPr>
            <a:r>
              <a:rPr lang="ru-RU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Назначение: хранение всех слоев DWH и построение витрин/фактов для аналитики</a:t>
            </a:r>
          </a:p>
        </p:txBody>
      </p:sp>
      <p:sp>
        <p:nvSpPr>
          <p:cNvPr id="8" name="Объект 2">
            <a:extLst>
              <a:ext uri="{FF2B5EF4-FFF2-40B4-BE49-F238E27FC236}">
                <a16:creationId xmlns:a16="http://schemas.microsoft.com/office/drawing/2014/main" id="{8464A4F6-96D1-A785-DFE2-EAF049B3760C}"/>
              </a:ext>
            </a:extLst>
          </p:cNvPr>
          <p:cNvSpPr txBox="1">
            <a:spLocks/>
          </p:cNvSpPr>
          <p:nvPr/>
        </p:nvSpPr>
        <p:spPr>
          <a:xfrm>
            <a:off x="453958" y="1579437"/>
            <a:ext cx="11530519" cy="7810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sz="1800" dirty="0">
                <a:solidFill>
                  <a:schemeClr val="bg1"/>
                </a:solidFill>
                <a:latin typeface="Roboto" panose="02000000000000000000" pitchFamily="2" charset="0"/>
              </a:rPr>
              <a:t>После очистки и стандартизации данные были загружены в реляционную базу данных </a:t>
            </a:r>
            <a:r>
              <a:rPr lang="ru-RU" sz="1800" b="1" dirty="0">
                <a:solidFill>
                  <a:srgbClr val="AAAEE8"/>
                </a:solidFill>
                <a:latin typeface="Roboto" panose="02000000000000000000" pitchFamily="2" charset="0"/>
              </a:rPr>
              <a:t>PostgreSQL</a:t>
            </a:r>
            <a:r>
              <a:rPr lang="ru-RU" sz="1800" dirty="0">
                <a:solidFill>
                  <a:schemeClr val="bg1"/>
                </a:solidFill>
                <a:latin typeface="Roboto" panose="02000000000000000000" pitchFamily="2" charset="0"/>
              </a:rPr>
              <a:t>, где реализована аналитическая модель типа </a:t>
            </a:r>
            <a:r>
              <a:rPr lang="ru-RU" sz="1800" b="1" dirty="0">
                <a:solidFill>
                  <a:srgbClr val="AAAEE8"/>
                </a:solidFill>
                <a:latin typeface="Roboto" panose="02000000000000000000" pitchFamily="2" charset="0"/>
              </a:rPr>
              <a:t>созвездие</a:t>
            </a:r>
            <a:r>
              <a:rPr lang="ru-RU" sz="1800" dirty="0">
                <a:solidFill>
                  <a:schemeClr val="bg1"/>
                </a:solidFill>
                <a:latin typeface="Roboto" panose="02000000000000000000" pitchFamily="2" charset="0"/>
              </a:rPr>
              <a:t>, создана отдельная база данных </a:t>
            </a:r>
            <a:r>
              <a:rPr lang="ru-RU" sz="1800" b="1" dirty="0" err="1">
                <a:solidFill>
                  <a:srgbClr val="AAAEE8"/>
                </a:solidFill>
                <a:latin typeface="Roboto" panose="02000000000000000000" pitchFamily="2" charset="0"/>
              </a:rPr>
              <a:t>dota_dwh</a:t>
            </a:r>
            <a:r>
              <a:rPr lang="ru-RU" sz="1800" b="1" dirty="0">
                <a:solidFill>
                  <a:schemeClr val="bg1"/>
                </a:solidFill>
                <a:latin typeface="Roboto" panose="02000000000000000000" pitchFamily="2" charset="0"/>
              </a:rPr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ru-RU" sz="1800" dirty="0">
              <a:solidFill>
                <a:srgbClr val="392C84"/>
              </a:solidFill>
              <a:latin typeface="Roboto" panose="02000000000000000000" pitchFamily="2" charset="0"/>
            </a:endParaRPr>
          </a:p>
        </p:txBody>
      </p:sp>
      <p:sp>
        <p:nvSpPr>
          <p:cNvPr id="9" name="Объект 2">
            <a:extLst>
              <a:ext uri="{FF2B5EF4-FFF2-40B4-BE49-F238E27FC236}">
                <a16:creationId xmlns:a16="http://schemas.microsoft.com/office/drawing/2014/main" id="{3D101625-CFB6-4635-0006-910D9CFB81DC}"/>
              </a:ext>
            </a:extLst>
          </p:cNvPr>
          <p:cNvSpPr txBox="1">
            <a:spLocks/>
          </p:cNvSpPr>
          <p:nvPr/>
        </p:nvSpPr>
        <p:spPr>
          <a:xfrm>
            <a:off x="453958" y="4402013"/>
            <a:ext cx="3330102" cy="5586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sz="1800" b="1" dirty="0">
                <a:solidFill>
                  <a:srgbClr val="AAAEE8"/>
                </a:solidFill>
                <a:latin typeface="Roboto" panose="02000000000000000000" pitchFamily="2" charset="0"/>
              </a:rPr>
              <a:t>Слои DWH и их создание</a:t>
            </a:r>
          </a:p>
        </p:txBody>
      </p:sp>
      <p:sp>
        <p:nvSpPr>
          <p:cNvPr id="10" name="Объект 2">
            <a:extLst>
              <a:ext uri="{FF2B5EF4-FFF2-40B4-BE49-F238E27FC236}">
                <a16:creationId xmlns:a16="http://schemas.microsoft.com/office/drawing/2014/main" id="{488BE821-D433-FBDA-6F2D-23CD79CF6A79}"/>
              </a:ext>
            </a:extLst>
          </p:cNvPr>
          <p:cNvSpPr txBox="1">
            <a:spLocks/>
          </p:cNvSpPr>
          <p:nvPr/>
        </p:nvSpPr>
        <p:spPr>
          <a:xfrm>
            <a:off x="453958" y="4815690"/>
            <a:ext cx="11530519" cy="6551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sz="1800" dirty="0">
                <a:solidFill>
                  <a:schemeClr val="bg1"/>
                </a:solidFill>
                <a:latin typeface="Roboto" panose="02000000000000000000" pitchFamily="2" charset="0"/>
              </a:rPr>
              <a:t>Проект реализован по классической архитектуре </a:t>
            </a:r>
            <a:r>
              <a:rPr lang="ru-RU" sz="1800" dirty="0" err="1">
                <a:solidFill>
                  <a:schemeClr val="bg1"/>
                </a:solidFill>
                <a:latin typeface="Roboto" panose="02000000000000000000" pitchFamily="2" charset="0"/>
              </a:rPr>
              <a:t>Stage</a:t>
            </a:r>
            <a:r>
              <a:rPr lang="ru-RU" sz="1800" dirty="0">
                <a:solidFill>
                  <a:schemeClr val="bg1"/>
                </a:solidFill>
                <a:latin typeface="Roboto" panose="02000000000000000000" pitchFamily="2" charset="0"/>
              </a:rPr>
              <a:t> → DDS → DM → </a:t>
            </a:r>
            <a:r>
              <a:rPr lang="ru-RU" sz="1800" dirty="0" err="1">
                <a:solidFill>
                  <a:schemeClr val="bg1"/>
                </a:solidFill>
                <a:latin typeface="Roboto" panose="02000000000000000000" pitchFamily="2" charset="0"/>
              </a:rPr>
              <a:t>Marts</a:t>
            </a:r>
            <a:endParaRPr lang="ru-RU" sz="1800" dirty="0">
              <a:solidFill>
                <a:srgbClr val="392C84"/>
              </a:solidFill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82955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764482-E16C-3453-0EEE-37B987F56E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1B19F0A9-2239-09D4-B578-844DBFAB6CC0}"/>
              </a:ext>
            </a:extLst>
          </p:cNvPr>
          <p:cNvSpPr txBox="1">
            <a:spLocks/>
          </p:cNvSpPr>
          <p:nvPr/>
        </p:nvSpPr>
        <p:spPr>
          <a:xfrm>
            <a:off x="494942" y="310803"/>
            <a:ext cx="5295089" cy="8569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kumimoji="0" sz="2400" b="1" i="0" u="none" strike="noStrike" cap="none" spc="0" normalizeH="0" baseline="0">
                <a:ln>
                  <a:noFill/>
                </a:ln>
                <a:solidFill>
                  <a:srgbClr val="392C84"/>
                </a:solidFill>
                <a:effectLst>
                  <a:innerShdw blurRad="63500" dist="50800" dir="5400000">
                    <a:prstClr val="black">
                      <a:alpha val="50000"/>
                    </a:prstClr>
                  </a:innerShdw>
                </a:effectLst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SQL-</a:t>
            </a:r>
            <a:r>
              <a:rPr lang="ru-RU" sz="3200" dirty="0"/>
              <a:t>процесс и слой </a:t>
            </a:r>
            <a:r>
              <a:rPr lang="en-US" sz="3200" dirty="0"/>
              <a:t>Stage</a:t>
            </a:r>
          </a:p>
        </p:txBody>
      </p:sp>
      <p:pic>
        <p:nvPicPr>
          <p:cNvPr id="6" name="Рисунок 5" descr="Изображение выглядит как снимок экрана, пузырь, подводный, вода&#10;&#10;Автоматически созданное описание">
            <a:extLst>
              <a:ext uri="{FF2B5EF4-FFF2-40B4-BE49-F238E27FC236}">
                <a16:creationId xmlns:a16="http://schemas.microsoft.com/office/drawing/2014/main" id="{E0421FCB-02BF-5F06-7755-55C191356CC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54" b="28085"/>
          <a:stretch/>
        </p:blipFill>
        <p:spPr>
          <a:xfrm>
            <a:off x="4141" y="2110902"/>
            <a:ext cx="12187859" cy="3803515"/>
          </a:xfrm>
          <a:prstGeom prst="rect">
            <a:avLst/>
          </a:prstGeom>
        </p:spPr>
      </p:pic>
      <p:sp>
        <p:nvSpPr>
          <p:cNvPr id="2" name="Объект 2">
            <a:extLst>
              <a:ext uri="{FF2B5EF4-FFF2-40B4-BE49-F238E27FC236}">
                <a16:creationId xmlns:a16="http://schemas.microsoft.com/office/drawing/2014/main" id="{E5DAB22F-9005-285D-0DED-28B5258EB6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4942" y="1160968"/>
            <a:ext cx="11588885" cy="8569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1800" b="1" dirty="0">
                <a:solidFill>
                  <a:srgbClr val="AAAEE8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Назначение: </a:t>
            </a:r>
            <a:r>
              <a:rPr lang="ru-RU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сырой слой, содержит данные после первичной очистки в </a:t>
            </a:r>
            <a:r>
              <a:rPr lang="en-US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ETL, </a:t>
            </a:r>
            <a:r>
              <a:rPr lang="ru-RU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но до моделирования и нормализации в </a:t>
            </a:r>
            <a:r>
              <a:rPr lang="en-US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DDS, </a:t>
            </a:r>
            <a:r>
              <a:rPr lang="ru-RU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используется для изоляции источника от </a:t>
            </a:r>
            <a:r>
              <a:rPr lang="en-US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DWH-</a:t>
            </a:r>
            <a:r>
              <a:rPr lang="ru-RU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модели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78B49D7-826D-8F32-3056-7D18135009E2}"/>
              </a:ext>
            </a:extLst>
          </p:cNvPr>
          <p:cNvSpPr txBox="1">
            <a:spLocks/>
          </p:cNvSpPr>
          <p:nvPr/>
        </p:nvSpPr>
        <p:spPr>
          <a:xfrm>
            <a:off x="494942" y="2100209"/>
            <a:ext cx="5030370" cy="398737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sz="1800" b="1" dirty="0">
                <a:solidFill>
                  <a:srgbClr val="AAAEE8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Файлы в репозитории: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ru-RU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• </a:t>
            </a:r>
            <a:r>
              <a:rPr lang="en-US" sz="1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sql</a:t>
            </a:r>
            <a:r>
              <a:rPr lang="en-US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/stage/</a:t>
            </a:r>
            <a:r>
              <a:rPr lang="en-US" sz="1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create_stage_tables.sql</a:t>
            </a:r>
            <a:r>
              <a:rPr lang="en-US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— </a:t>
            </a:r>
            <a:r>
              <a:rPr lang="ru-RU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создание схемы и таблиц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ru-RU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• </a:t>
            </a:r>
            <a:r>
              <a:rPr lang="en-US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sql/stage/load_stage.md — </a:t>
            </a:r>
            <a:r>
              <a:rPr lang="ru-RU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инструкция по загрузке данных из </a:t>
            </a:r>
            <a:r>
              <a:rPr lang="en-US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CSV (data/processed/*.csv) </a:t>
            </a:r>
            <a:r>
              <a:rPr lang="ru-RU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вручную через </a:t>
            </a:r>
            <a:r>
              <a:rPr lang="en-US" sz="1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DBeaver</a:t>
            </a:r>
            <a:endParaRPr lang="en-US" sz="18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ru-RU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Очищенные </a:t>
            </a:r>
            <a:r>
              <a:rPr lang="en-US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CSV </a:t>
            </a:r>
            <a:r>
              <a:rPr lang="ru-RU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из </a:t>
            </a:r>
            <a:r>
              <a:rPr lang="en-US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ETL-</a:t>
            </a:r>
            <a:r>
              <a:rPr lang="ru-RU" sz="1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пайплайна</a:t>
            </a:r>
            <a:r>
              <a:rPr lang="ru-RU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сохраняются в папку /</a:t>
            </a:r>
            <a:r>
              <a:rPr lang="en-US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data/processed/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ru-RU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Далее они загружаются в </a:t>
            </a:r>
            <a:r>
              <a:rPr lang="en-US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PostgreSQL </a:t>
            </a:r>
            <a:r>
              <a:rPr lang="ru-RU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локально на компьютере с помощью </a:t>
            </a:r>
            <a:r>
              <a:rPr lang="en-US" sz="1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DBeaver</a:t>
            </a:r>
            <a:r>
              <a:rPr lang="en-US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</a:t>
            </a: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68A82A0D-5B09-296C-59EB-D9F60D2A4F53}"/>
              </a:ext>
            </a:extLst>
          </p:cNvPr>
          <p:cNvSpPr txBox="1">
            <a:spLocks/>
          </p:cNvSpPr>
          <p:nvPr/>
        </p:nvSpPr>
        <p:spPr>
          <a:xfrm>
            <a:off x="6168505" y="2100209"/>
            <a:ext cx="5528553" cy="38988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sz="1800" b="1" dirty="0">
                <a:solidFill>
                  <a:srgbClr val="AAAEE8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Схема загрузки: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ru-RU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Таблица </a:t>
            </a:r>
            <a:r>
              <a:rPr lang="en-US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Stage → CSV-</a:t>
            </a:r>
            <a:r>
              <a:rPr lang="ru-RU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файл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stage.winners_raw</a:t>
            </a:r>
            <a:r>
              <a:rPr lang="ru-RU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→ winners_top3.csv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stage.teams_raw</a:t>
            </a:r>
            <a:r>
              <a:rPr lang="en-US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→</a:t>
            </a:r>
            <a:r>
              <a:rPr lang="ru-RU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teams.csv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stage.country_raw</a:t>
            </a:r>
            <a:r>
              <a:rPr lang="ru-RU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→ country.csv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stage.hero_picks_raw</a:t>
            </a:r>
            <a:r>
              <a:rPr lang="ru-RU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→ hero_picks.csv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• load_stage.md </a:t>
            </a:r>
            <a:r>
              <a:rPr lang="ru-RU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инструкция как данные загружались в </a:t>
            </a:r>
            <a:r>
              <a:rPr lang="en-US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Stage </a:t>
            </a:r>
            <a:r>
              <a:rPr lang="ru-RU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вручную из очищенных </a:t>
            </a:r>
            <a:r>
              <a:rPr lang="en-US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CSV</a:t>
            </a:r>
            <a:endParaRPr lang="ru-RU" sz="18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60603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58457E-6C46-7859-795C-386B2D190F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A16B6FBE-F14D-7191-B535-7B2B5F5088B9}"/>
              </a:ext>
            </a:extLst>
          </p:cNvPr>
          <p:cNvSpPr txBox="1">
            <a:spLocks/>
          </p:cNvSpPr>
          <p:nvPr/>
        </p:nvSpPr>
        <p:spPr>
          <a:xfrm>
            <a:off x="494942" y="310803"/>
            <a:ext cx="5295089" cy="8569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kumimoji="0" sz="2400" b="1" i="0" u="none" strike="noStrike" cap="none" spc="0" normalizeH="0" baseline="0">
                <a:ln>
                  <a:noFill/>
                </a:ln>
                <a:solidFill>
                  <a:srgbClr val="392C84"/>
                </a:solidFill>
                <a:effectLst>
                  <a:innerShdw blurRad="63500" dist="50800" dir="5400000">
                    <a:prstClr val="black">
                      <a:alpha val="50000"/>
                    </a:prstClr>
                  </a:innerShdw>
                </a:effectLst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SQL-</a:t>
            </a:r>
            <a:r>
              <a:rPr lang="ru-RU" sz="3200" dirty="0"/>
              <a:t>процесс и слой </a:t>
            </a:r>
            <a:r>
              <a:rPr lang="en-US" sz="3200" dirty="0"/>
              <a:t>Stage</a:t>
            </a:r>
          </a:p>
        </p:txBody>
      </p:sp>
      <p:pic>
        <p:nvPicPr>
          <p:cNvPr id="6" name="Рисунок 5" descr="Изображение выглядит как снимок экрана, пузырь, подводный, вода&#10;&#10;Автоматически созданное описание">
            <a:extLst>
              <a:ext uri="{FF2B5EF4-FFF2-40B4-BE49-F238E27FC236}">
                <a16:creationId xmlns:a16="http://schemas.microsoft.com/office/drawing/2014/main" id="{056397AD-402B-462B-13C5-3896AF62298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54" b="28085"/>
          <a:stretch/>
        </p:blipFill>
        <p:spPr>
          <a:xfrm>
            <a:off x="4141" y="2017966"/>
            <a:ext cx="12187859" cy="3803515"/>
          </a:xfrm>
          <a:prstGeom prst="rect">
            <a:avLst/>
          </a:prstGeom>
        </p:spPr>
      </p:pic>
      <p:sp>
        <p:nvSpPr>
          <p:cNvPr id="2" name="Объект 2">
            <a:extLst>
              <a:ext uri="{FF2B5EF4-FFF2-40B4-BE49-F238E27FC236}">
                <a16:creationId xmlns:a16="http://schemas.microsoft.com/office/drawing/2014/main" id="{E4F52027-9A68-30C5-970E-ED77801D82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4942" y="1036519"/>
            <a:ext cx="11588885" cy="981447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ru-RU" sz="1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В </a:t>
            </a:r>
            <a:r>
              <a:rPr lang="ru-RU" sz="18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Stage</a:t>
            </a:r>
            <a:r>
              <a:rPr lang="ru-RU" sz="1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данные хранятся в том виде, в котором они вышли из ETL-</a:t>
            </a:r>
            <a:r>
              <a:rPr lang="ru-RU" sz="18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пайплайна</a:t>
            </a:r>
            <a:r>
              <a:rPr lang="ru-RU" sz="1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но еще не трансформировались под модель DWH. Это позволяет: перестраивать DDS без повторного запуска ETL, проверять качество данных до нормализации, всегда иметь доступ к оригиналу очищенных данных.</a:t>
            </a:r>
            <a:endParaRPr lang="ru-RU" sz="18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7" name="Объект 2">
            <a:extLst>
              <a:ext uri="{FF2B5EF4-FFF2-40B4-BE49-F238E27FC236}">
                <a16:creationId xmlns:a16="http://schemas.microsoft.com/office/drawing/2014/main" id="{93AE9A9D-3207-FA96-2617-7D07B8AD7A69}"/>
              </a:ext>
            </a:extLst>
          </p:cNvPr>
          <p:cNvSpPr txBox="1">
            <a:spLocks/>
          </p:cNvSpPr>
          <p:nvPr/>
        </p:nvSpPr>
        <p:spPr>
          <a:xfrm>
            <a:off x="494941" y="5821481"/>
            <a:ext cx="11588885" cy="85699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sz="1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В моем проекте </a:t>
            </a:r>
            <a:r>
              <a:rPr lang="ru-RU" sz="18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Stage</a:t>
            </a:r>
            <a:r>
              <a:rPr lang="ru-RU" sz="1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содержит 4 таблицы, полностью соответствующие CSV-файлам из /</a:t>
            </a:r>
            <a:r>
              <a:rPr lang="ru-RU" sz="18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data</a:t>
            </a:r>
            <a:r>
              <a:rPr lang="ru-RU" sz="1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/</a:t>
            </a:r>
            <a:r>
              <a:rPr lang="ru-RU" sz="18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processed</a:t>
            </a:r>
            <a:r>
              <a:rPr lang="ru-RU" sz="1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/. Отсюда данные загружаются в DDS через SQL-скрипты с выделением уникальных значений.</a:t>
            </a:r>
            <a:endParaRPr lang="ru-RU" sz="18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2EDBA9A-8801-4EEE-137B-ED9C503D27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941" y="2371725"/>
            <a:ext cx="3695275" cy="3027126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4925F38B-52BD-4B8D-E253-00424B8EB9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1016" y="2371725"/>
            <a:ext cx="2387510" cy="3136174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135FDF81-CBDA-F573-64F1-5BE738A830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22583" y="2371725"/>
            <a:ext cx="4174476" cy="2647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8345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94382F-527F-7A3B-F685-EF64A0E88C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74F51319-F1E2-078A-EE35-0DA1DB753279}"/>
              </a:ext>
            </a:extLst>
          </p:cNvPr>
          <p:cNvSpPr txBox="1">
            <a:spLocks/>
          </p:cNvSpPr>
          <p:nvPr/>
        </p:nvSpPr>
        <p:spPr>
          <a:xfrm>
            <a:off x="518810" y="120172"/>
            <a:ext cx="5295089" cy="8569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kumimoji="0" sz="2400" b="1" i="0" u="none" strike="noStrike" cap="none" spc="0" normalizeH="0" baseline="0">
                <a:ln>
                  <a:noFill/>
                </a:ln>
                <a:solidFill>
                  <a:srgbClr val="392C84"/>
                </a:solidFill>
                <a:effectLst>
                  <a:innerShdw blurRad="63500" dist="50800" dir="5400000">
                    <a:prstClr val="black">
                      <a:alpha val="50000"/>
                    </a:prstClr>
                  </a:innerShdw>
                </a:effectLst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SQL-</a:t>
            </a:r>
            <a:r>
              <a:rPr lang="ru-RU" sz="3200" dirty="0"/>
              <a:t>процесс и слой </a:t>
            </a:r>
            <a:r>
              <a:rPr lang="en-US" sz="3200" dirty="0"/>
              <a:t>DDS</a:t>
            </a:r>
          </a:p>
        </p:txBody>
      </p:sp>
      <p:pic>
        <p:nvPicPr>
          <p:cNvPr id="6" name="Рисунок 5" descr="Изображение выглядит как снимок экрана, пузырь, подводный, вода&#10;&#10;Автоматически созданное описание">
            <a:extLst>
              <a:ext uri="{FF2B5EF4-FFF2-40B4-BE49-F238E27FC236}">
                <a16:creationId xmlns:a16="http://schemas.microsoft.com/office/drawing/2014/main" id="{4E06BEFE-CBF0-A9F5-C63E-8235469E73B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54" b="28085"/>
          <a:stretch/>
        </p:blipFill>
        <p:spPr>
          <a:xfrm>
            <a:off x="0" y="1527242"/>
            <a:ext cx="12187859" cy="3803515"/>
          </a:xfrm>
          <a:prstGeom prst="rect">
            <a:avLst/>
          </a:prstGeom>
        </p:spPr>
      </p:pic>
      <p:sp>
        <p:nvSpPr>
          <p:cNvPr id="3" name="Объект 2">
            <a:extLst>
              <a:ext uri="{FF2B5EF4-FFF2-40B4-BE49-F238E27FC236}">
                <a16:creationId xmlns:a16="http://schemas.microsoft.com/office/drawing/2014/main" id="{BD9AFCB2-7052-6FDE-54D9-6369923DC8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810" y="942619"/>
            <a:ext cx="8673828" cy="43870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1800" b="1" dirty="0">
                <a:solidFill>
                  <a:srgbClr val="AAAEE8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Назначение: </a:t>
            </a:r>
            <a:r>
              <a:rPr lang="ru-RU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нормализованные таблицы измерений (</a:t>
            </a:r>
            <a:r>
              <a:rPr lang="ru-RU" sz="1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dim</a:t>
            </a:r>
            <a:r>
              <a:rPr lang="ru-RU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_*), справочники</a:t>
            </a: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90206F4F-DBBD-EED5-7A74-09C12551E992}"/>
              </a:ext>
            </a:extLst>
          </p:cNvPr>
          <p:cNvSpPr txBox="1">
            <a:spLocks/>
          </p:cNvSpPr>
          <p:nvPr/>
        </p:nvSpPr>
        <p:spPr>
          <a:xfrm>
            <a:off x="518811" y="3003363"/>
            <a:ext cx="5577190" cy="187832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sz="1800" b="1" dirty="0">
                <a:solidFill>
                  <a:srgbClr val="AAAEE8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Файлы в репозитории: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ru-RU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• </a:t>
            </a:r>
            <a:r>
              <a:rPr lang="en-US" sz="1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sql</a:t>
            </a:r>
            <a:r>
              <a:rPr lang="en-US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/</a:t>
            </a:r>
            <a:r>
              <a:rPr lang="en-US" sz="1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dds</a:t>
            </a:r>
            <a:r>
              <a:rPr lang="en-US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/</a:t>
            </a:r>
            <a:r>
              <a:rPr lang="en-US" sz="1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create_dds_tables.sql</a:t>
            </a:r>
            <a:r>
              <a:rPr lang="en-US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— </a:t>
            </a:r>
            <a:r>
              <a:rPr lang="ru-RU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создание нормализованных таблиц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ru-RU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• </a:t>
            </a:r>
            <a:r>
              <a:rPr lang="en-US" sz="1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sql</a:t>
            </a:r>
            <a:r>
              <a:rPr lang="en-US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/</a:t>
            </a:r>
            <a:r>
              <a:rPr lang="en-US" sz="1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dds</a:t>
            </a:r>
            <a:r>
              <a:rPr lang="en-US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/</a:t>
            </a:r>
            <a:r>
              <a:rPr lang="en-US" sz="1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load_dds_table.sql</a:t>
            </a:r>
            <a:r>
              <a:rPr lang="en-US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— </a:t>
            </a:r>
            <a:r>
              <a:rPr lang="ru-RU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загрузка данных в </a:t>
            </a:r>
            <a:r>
              <a:rPr lang="en-US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DDS </a:t>
            </a:r>
            <a:r>
              <a:rPr lang="ru-RU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из </a:t>
            </a:r>
            <a:r>
              <a:rPr lang="en-US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Stage</a:t>
            </a:r>
            <a:endParaRPr lang="ru-RU" sz="18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7" name="Объект 2">
            <a:extLst>
              <a:ext uri="{FF2B5EF4-FFF2-40B4-BE49-F238E27FC236}">
                <a16:creationId xmlns:a16="http://schemas.microsoft.com/office/drawing/2014/main" id="{6889E332-EA49-D79D-8E09-5B2DCE665373}"/>
              </a:ext>
            </a:extLst>
          </p:cNvPr>
          <p:cNvSpPr txBox="1">
            <a:spLocks/>
          </p:cNvSpPr>
          <p:nvPr/>
        </p:nvSpPr>
        <p:spPr>
          <a:xfrm>
            <a:off x="518810" y="4881688"/>
            <a:ext cx="2405974" cy="4677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sz="1800" b="1" dirty="0">
                <a:solidFill>
                  <a:srgbClr val="AAAEE8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Измерения (</a:t>
            </a:r>
            <a:r>
              <a:rPr lang="en-US" sz="1800" b="1" dirty="0">
                <a:solidFill>
                  <a:srgbClr val="AAAEE8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dim_*):</a:t>
            </a:r>
          </a:p>
        </p:txBody>
      </p:sp>
      <p:sp>
        <p:nvSpPr>
          <p:cNvPr id="8" name="Объект 2">
            <a:extLst>
              <a:ext uri="{FF2B5EF4-FFF2-40B4-BE49-F238E27FC236}">
                <a16:creationId xmlns:a16="http://schemas.microsoft.com/office/drawing/2014/main" id="{519A56EE-D92E-461D-58B0-0760BE2D5132}"/>
              </a:ext>
            </a:extLst>
          </p:cNvPr>
          <p:cNvSpPr txBox="1">
            <a:spLocks/>
          </p:cNvSpPr>
          <p:nvPr/>
        </p:nvSpPr>
        <p:spPr>
          <a:xfrm>
            <a:off x="518810" y="1528465"/>
            <a:ext cx="11173837" cy="14748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r>
              <a:rPr lang="ru-RU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Слой DDS превращает 'сырые' данные из </a:t>
            </a:r>
            <a:r>
              <a:rPr lang="ru-RU" sz="1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Stage</a:t>
            </a:r>
            <a:r>
              <a:rPr lang="ru-RU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в согласованные измерения. Устраняет дубликаты (каждое название хранится один раз), добавляет суррогатные ключи (ID) для быстрых JOIN, обеспечивает целостность данных (все факты ссылаются на одни и те же справочники), готовит данные для построения факт-таблиц в слое DM.</a:t>
            </a:r>
          </a:p>
        </p:txBody>
      </p:sp>
      <p:graphicFrame>
        <p:nvGraphicFramePr>
          <p:cNvPr id="9" name="Таблица 8">
            <a:extLst>
              <a:ext uri="{FF2B5EF4-FFF2-40B4-BE49-F238E27FC236}">
                <a16:creationId xmlns:a16="http://schemas.microsoft.com/office/drawing/2014/main" id="{B2F4D20A-0F7F-0A53-1BF6-7E69F163E727}"/>
              </a:ext>
            </a:extLst>
          </p:cNvPr>
          <p:cNvGraphicFramePr>
            <a:graphicFrameLocks noGrp="1"/>
          </p:cNvGraphicFramePr>
          <p:nvPr/>
        </p:nvGraphicFramePr>
        <p:xfrm>
          <a:off x="518810" y="5389800"/>
          <a:ext cx="2831290" cy="1346232"/>
        </p:xfrm>
        <a:graphic>
          <a:graphicData uri="http://schemas.openxmlformats.org/drawingml/2006/table">
            <a:tbl>
              <a:tblPr/>
              <a:tblGrid>
                <a:gridCol w="939226">
                  <a:extLst>
                    <a:ext uri="{9D8B030D-6E8A-4147-A177-3AD203B41FA5}">
                      <a16:colId xmlns:a16="http://schemas.microsoft.com/office/drawing/2014/main" val="1734139178"/>
                    </a:ext>
                  </a:extLst>
                </a:gridCol>
                <a:gridCol w="884778">
                  <a:extLst>
                    <a:ext uri="{9D8B030D-6E8A-4147-A177-3AD203B41FA5}">
                      <a16:colId xmlns:a16="http://schemas.microsoft.com/office/drawing/2014/main" val="4198404326"/>
                    </a:ext>
                  </a:extLst>
                </a:gridCol>
                <a:gridCol w="1007286">
                  <a:extLst>
                    <a:ext uri="{9D8B030D-6E8A-4147-A177-3AD203B41FA5}">
                      <a16:colId xmlns:a16="http://schemas.microsoft.com/office/drawing/2014/main" val="3231993364"/>
                    </a:ext>
                  </a:extLst>
                </a:gridCol>
              </a:tblGrid>
              <a:tr h="323777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1" i="0" u="none" strike="noStrike">
                          <a:solidFill>
                            <a:schemeClr val="bg1"/>
                          </a:solidFill>
                          <a:effectLst/>
                          <a:latin typeface="Neue Haas Grotesk Text Pro" panose="020B0504020202020204" pitchFamily="34" charset="0"/>
                        </a:rPr>
                        <a:t>Таблица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Neue Haas Grotesk Text Pro" panose="020B0504020202020204" pitchFamily="34" charset="0"/>
                        </a:rPr>
                        <a:t>Ключ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1" i="0" u="none" strike="noStrike">
                          <a:solidFill>
                            <a:schemeClr val="bg1"/>
                          </a:solidFill>
                          <a:effectLst/>
                          <a:latin typeface="Neue Haas Grotesk Text Pro" panose="020B0504020202020204" pitchFamily="34" charset="0"/>
                        </a:rPr>
                        <a:t>Атрибуты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9824066"/>
                  </a:ext>
                </a:extLst>
              </a:tr>
              <a:tr h="20449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chemeClr val="bg1"/>
                          </a:solidFill>
                          <a:effectLst/>
                          <a:latin typeface="Neue Haas Grotesk Text Pro" panose="020B0504020202020204" pitchFamily="34" charset="0"/>
                        </a:rPr>
                        <a:t>dim_year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chemeClr val="bg1"/>
                          </a:solidFill>
                          <a:effectLst/>
                          <a:latin typeface="Neue Haas Grotesk Text Pro" panose="020B0504020202020204" pitchFamily="34" charset="0"/>
                        </a:rPr>
                        <a:t>year_id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chemeClr val="bg1"/>
                          </a:solidFill>
                          <a:effectLst/>
                          <a:latin typeface="Neue Haas Grotesk Text Pro" panose="020B0504020202020204" pitchFamily="34" charset="0"/>
                        </a:rPr>
                        <a:t>year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8636756"/>
                  </a:ext>
                </a:extLst>
              </a:tr>
              <a:tr h="20449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chemeClr val="bg1"/>
                          </a:solidFill>
                          <a:effectLst/>
                          <a:latin typeface="Neue Haas Grotesk Text Pro" panose="020B0504020202020204" pitchFamily="34" charset="0"/>
                        </a:rPr>
                        <a:t>dim_team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chemeClr val="bg1"/>
                          </a:solidFill>
                          <a:effectLst/>
                          <a:latin typeface="Neue Haas Grotesk Text Pro" panose="020B0504020202020204" pitchFamily="34" charset="0"/>
                        </a:rPr>
                        <a:t>team_id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chemeClr val="bg1"/>
                          </a:solidFill>
                          <a:effectLst/>
                          <a:latin typeface="Neue Haas Grotesk Text Pro" panose="020B0504020202020204" pitchFamily="34" charset="0"/>
                        </a:rPr>
                        <a:t>team_name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4715327"/>
                  </a:ext>
                </a:extLst>
              </a:tr>
              <a:tr h="20449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chemeClr val="bg1"/>
                          </a:solidFill>
                          <a:effectLst/>
                          <a:latin typeface="Neue Haas Grotesk Text Pro" panose="020B0504020202020204" pitchFamily="34" charset="0"/>
                        </a:rPr>
                        <a:t>dim_player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chemeClr val="bg1"/>
                          </a:solidFill>
                          <a:effectLst/>
                          <a:latin typeface="Neue Haas Grotesk Text Pro" panose="020B0504020202020204" pitchFamily="34" charset="0"/>
                        </a:rPr>
                        <a:t>player_id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chemeClr val="bg1"/>
                          </a:solidFill>
                          <a:effectLst/>
                          <a:latin typeface="Neue Haas Grotesk Text Pro" panose="020B0504020202020204" pitchFamily="34" charset="0"/>
                        </a:rPr>
                        <a:t>player_name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5749336"/>
                  </a:ext>
                </a:extLst>
              </a:tr>
              <a:tr h="20449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chemeClr val="bg1"/>
                          </a:solidFill>
                          <a:effectLst/>
                          <a:latin typeface="Neue Haas Grotesk Text Pro" panose="020B0504020202020204" pitchFamily="34" charset="0"/>
                        </a:rPr>
                        <a:t>dim_country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chemeClr val="bg1"/>
                          </a:solidFill>
                          <a:effectLst/>
                          <a:latin typeface="Neue Haas Grotesk Text Pro" panose="020B0504020202020204" pitchFamily="34" charset="0"/>
                        </a:rPr>
                        <a:t>country_id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chemeClr val="bg1"/>
                          </a:solidFill>
                          <a:effectLst/>
                          <a:latin typeface="Neue Haas Grotesk Text Pro" panose="020B0504020202020204" pitchFamily="34" charset="0"/>
                        </a:rPr>
                        <a:t>country_name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2878061"/>
                  </a:ext>
                </a:extLst>
              </a:tr>
              <a:tr h="20449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chemeClr val="bg1"/>
                          </a:solidFill>
                          <a:effectLst/>
                          <a:latin typeface="Neue Haas Grotesk Text Pro" panose="020B0504020202020204" pitchFamily="34" charset="0"/>
                        </a:rPr>
                        <a:t>dim_hero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chemeClr val="bg1"/>
                          </a:solidFill>
                          <a:effectLst/>
                          <a:latin typeface="Neue Haas Grotesk Text Pro" panose="020B0504020202020204" pitchFamily="34" charset="0"/>
                        </a:rPr>
                        <a:t>hero_id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Neue Haas Grotesk Text Pro" panose="020B0504020202020204" pitchFamily="34" charset="0"/>
                        </a:rPr>
                        <a:t>hero_name</a:t>
                      </a:r>
                      <a:endParaRPr lang="en-US" sz="1000" b="0" i="0" u="none" strike="noStrike" dirty="0">
                        <a:solidFill>
                          <a:schemeClr val="bg1"/>
                        </a:solidFill>
                        <a:effectLst/>
                        <a:latin typeface="Neue Haas Grotesk Text Pro" panose="020B0504020202020204" pitchFamily="34" charset="0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4122077"/>
                  </a:ext>
                </a:extLst>
              </a:tr>
            </a:tbl>
          </a:graphicData>
        </a:graphic>
      </p:graphicFrame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4E6F88B2-5E51-12C1-3B09-2D4D65BD9C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7304" y="2652619"/>
            <a:ext cx="2466856" cy="2676916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125D41C8-5C06-ECEE-58E6-6A84C6B543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01169" y="2652619"/>
            <a:ext cx="3075500" cy="2086178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66B1FD2-B4AD-634F-C32D-49700F8B8A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01169" y="4820487"/>
            <a:ext cx="2457450" cy="192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6619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35FA21-39C5-D608-B8E6-2A84E8D732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462F2D3B-CCF2-FBFD-7311-154CF54A13A6}"/>
              </a:ext>
            </a:extLst>
          </p:cNvPr>
          <p:cNvSpPr txBox="1">
            <a:spLocks/>
          </p:cNvSpPr>
          <p:nvPr/>
        </p:nvSpPr>
        <p:spPr>
          <a:xfrm>
            <a:off x="528538" y="179471"/>
            <a:ext cx="5295089" cy="8569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kumimoji="0" sz="2400" b="1" i="0" u="none" strike="noStrike" cap="none" spc="0" normalizeH="0" baseline="0">
                <a:ln>
                  <a:noFill/>
                </a:ln>
                <a:solidFill>
                  <a:srgbClr val="392C84"/>
                </a:solidFill>
                <a:effectLst>
                  <a:innerShdw blurRad="63500" dist="50800" dir="5400000">
                    <a:prstClr val="black">
                      <a:alpha val="50000"/>
                    </a:prstClr>
                  </a:innerShdw>
                </a:effectLst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SQL-</a:t>
            </a:r>
            <a:r>
              <a:rPr lang="ru-RU" sz="3200" dirty="0"/>
              <a:t>процесс и слой </a:t>
            </a:r>
            <a:r>
              <a:rPr lang="en-US" sz="3200" dirty="0"/>
              <a:t>DM</a:t>
            </a:r>
          </a:p>
        </p:txBody>
      </p:sp>
      <p:pic>
        <p:nvPicPr>
          <p:cNvPr id="6" name="Рисунок 5" descr="Изображение выглядит как снимок экрана, пузырь, подводный, вода&#10;&#10;Автоматически созданное описание">
            <a:extLst>
              <a:ext uri="{FF2B5EF4-FFF2-40B4-BE49-F238E27FC236}">
                <a16:creationId xmlns:a16="http://schemas.microsoft.com/office/drawing/2014/main" id="{8ED9BCB3-12D5-EF0B-FA01-6060C895229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54" b="28085"/>
          <a:stretch/>
        </p:blipFill>
        <p:spPr>
          <a:xfrm>
            <a:off x="4141" y="1297876"/>
            <a:ext cx="12187859" cy="3803515"/>
          </a:xfrm>
          <a:prstGeom prst="rect">
            <a:avLst/>
          </a:prstGeom>
        </p:spPr>
      </p:pic>
      <p:sp>
        <p:nvSpPr>
          <p:cNvPr id="3" name="Объект 2">
            <a:extLst>
              <a:ext uri="{FF2B5EF4-FFF2-40B4-BE49-F238E27FC236}">
                <a16:creationId xmlns:a16="http://schemas.microsoft.com/office/drawing/2014/main" id="{118EDBE1-53AB-13D4-248D-80FF0F7DF0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538" y="845317"/>
            <a:ext cx="11257859" cy="450842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ru-RU" sz="1800" b="1" dirty="0">
                <a:solidFill>
                  <a:srgbClr val="AAAEE8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Назначение: </a:t>
            </a:r>
            <a:r>
              <a:rPr lang="ru-RU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факты (</a:t>
            </a:r>
            <a:r>
              <a:rPr lang="ru-RU" sz="1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fact</a:t>
            </a:r>
            <a:r>
              <a:rPr lang="ru-RU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_*) и аналитические витрины для построения </a:t>
            </a:r>
            <a:r>
              <a:rPr lang="ru-RU" sz="1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дашбордов</a:t>
            </a:r>
            <a:endParaRPr lang="ru-RU" sz="18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0F46A72D-C55E-5735-554B-D71B2C2C8AA1}"/>
              </a:ext>
            </a:extLst>
          </p:cNvPr>
          <p:cNvSpPr txBox="1">
            <a:spLocks/>
          </p:cNvSpPr>
          <p:nvPr/>
        </p:nvSpPr>
        <p:spPr>
          <a:xfrm>
            <a:off x="507010" y="2872136"/>
            <a:ext cx="5736076" cy="205978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sz="1800" b="1" dirty="0">
                <a:solidFill>
                  <a:srgbClr val="AAAEE8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Файлы в репозитории: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• </a:t>
            </a:r>
            <a:r>
              <a:rPr lang="en-US" sz="1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sql</a:t>
            </a:r>
            <a:r>
              <a:rPr lang="en-US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/dm/</a:t>
            </a:r>
            <a:r>
              <a:rPr lang="en-US" sz="1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create_dm_tables.sql</a:t>
            </a:r>
            <a:r>
              <a:rPr lang="en-US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ru-RU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-</a:t>
            </a:r>
            <a:r>
              <a:rPr lang="en-US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ru-RU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создание таблиц фактов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ru-RU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• </a:t>
            </a:r>
            <a:r>
              <a:rPr lang="en-US" sz="1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sql</a:t>
            </a:r>
            <a:r>
              <a:rPr lang="en-US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/dm/</a:t>
            </a:r>
            <a:r>
              <a:rPr lang="en-US" sz="1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load_dm_facts.sql</a:t>
            </a:r>
            <a:r>
              <a:rPr lang="en-US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ru-RU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-</a:t>
            </a:r>
            <a:r>
              <a:rPr lang="en-US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ru-RU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загрузка фактов из </a:t>
            </a:r>
            <a:r>
              <a:rPr lang="en-US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DDS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• </a:t>
            </a:r>
            <a:r>
              <a:rPr lang="en-US" sz="1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sql</a:t>
            </a:r>
            <a:r>
              <a:rPr lang="en-US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/dm/</a:t>
            </a:r>
            <a:r>
              <a:rPr lang="en-US" sz="1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add_foreign_keys.sql</a:t>
            </a:r>
            <a:r>
              <a:rPr lang="en-US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ru-RU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-</a:t>
            </a:r>
            <a:r>
              <a:rPr lang="en-US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ru-RU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настройка внешних ключей и связей между таблицами</a:t>
            </a:r>
          </a:p>
        </p:txBody>
      </p:sp>
      <p:sp>
        <p:nvSpPr>
          <p:cNvPr id="8" name="Объект 2">
            <a:extLst>
              <a:ext uri="{FF2B5EF4-FFF2-40B4-BE49-F238E27FC236}">
                <a16:creationId xmlns:a16="http://schemas.microsoft.com/office/drawing/2014/main" id="{628A747D-55BB-0DF8-A7D5-8DD4D541C039}"/>
              </a:ext>
            </a:extLst>
          </p:cNvPr>
          <p:cNvSpPr txBox="1">
            <a:spLocks/>
          </p:cNvSpPr>
          <p:nvPr/>
        </p:nvSpPr>
        <p:spPr>
          <a:xfrm>
            <a:off x="507011" y="1350720"/>
            <a:ext cx="10854896" cy="16648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В моем проекте:</a:t>
            </a:r>
            <a:br>
              <a:rPr lang="en-US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r>
              <a:rPr lang="ru-RU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4 факт-таблицы описывают все бизнес-процессы турниров</a:t>
            </a:r>
            <a:br>
              <a:rPr lang="en-US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r>
              <a:rPr lang="ru-RU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Схема созвездия позволяет строить сложные цепочки аналитики</a:t>
            </a:r>
            <a:br>
              <a:rPr lang="en-US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r>
              <a:rPr lang="ru-RU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4 витрины отвечают на ключевые вопросы: кто сколько заработал, какие герои популярны, кто чаще в топ-3</a:t>
            </a:r>
            <a:br>
              <a:rPr lang="en-US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r>
              <a:rPr lang="ru-RU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Все SQL-запросы для витрин лежат в репозитории и полностью воспроизводимы.</a:t>
            </a:r>
          </a:p>
        </p:txBody>
      </p:sp>
      <p:graphicFrame>
        <p:nvGraphicFramePr>
          <p:cNvPr id="2" name="Таблица 1">
            <a:extLst>
              <a:ext uri="{FF2B5EF4-FFF2-40B4-BE49-F238E27FC236}">
                <a16:creationId xmlns:a16="http://schemas.microsoft.com/office/drawing/2014/main" id="{9573A43A-5978-3A7A-70AE-D8984D5230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4812165"/>
              </p:ext>
            </p:extLst>
          </p:nvPr>
        </p:nvGraphicFramePr>
        <p:xfrm>
          <a:off x="507010" y="5210516"/>
          <a:ext cx="6574726" cy="1355655"/>
        </p:xfrm>
        <a:graphic>
          <a:graphicData uri="http://schemas.openxmlformats.org/drawingml/2006/table">
            <a:tbl>
              <a:tblPr/>
              <a:tblGrid>
                <a:gridCol w="1080777">
                  <a:extLst>
                    <a:ext uri="{9D8B030D-6E8A-4147-A177-3AD203B41FA5}">
                      <a16:colId xmlns:a16="http://schemas.microsoft.com/office/drawing/2014/main" val="451467925"/>
                    </a:ext>
                  </a:extLst>
                </a:gridCol>
                <a:gridCol w="1376704">
                  <a:extLst>
                    <a:ext uri="{9D8B030D-6E8A-4147-A177-3AD203B41FA5}">
                      <a16:colId xmlns:a16="http://schemas.microsoft.com/office/drawing/2014/main" val="2999110517"/>
                    </a:ext>
                  </a:extLst>
                </a:gridCol>
                <a:gridCol w="1878493">
                  <a:extLst>
                    <a:ext uri="{9D8B030D-6E8A-4147-A177-3AD203B41FA5}">
                      <a16:colId xmlns:a16="http://schemas.microsoft.com/office/drawing/2014/main" val="2025666033"/>
                    </a:ext>
                  </a:extLst>
                </a:gridCol>
                <a:gridCol w="1569700">
                  <a:extLst>
                    <a:ext uri="{9D8B030D-6E8A-4147-A177-3AD203B41FA5}">
                      <a16:colId xmlns:a16="http://schemas.microsoft.com/office/drawing/2014/main" val="2450507827"/>
                    </a:ext>
                  </a:extLst>
                </a:gridCol>
                <a:gridCol w="669052">
                  <a:extLst>
                    <a:ext uri="{9D8B030D-6E8A-4147-A177-3AD203B41FA5}">
                      <a16:colId xmlns:a16="http://schemas.microsoft.com/office/drawing/2014/main" val="2312389914"/>
                    </a:ext>
                  </a:extLst>
                </a:gridCol>
              </a:tblGrid>
              <a:tr h="384439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1" i="0" u="none" strike="noStrike">
                          <a:solidFill>
                            <a:schemeClr val="bg1"/>
                          </a:solidFill>
                          <a:effectLst/>
                          <a:latin typeface="Neue Haas Grotesk Text Pro" panose="020B0504020202020204" pitchFamily="34" charset="0"/>
                        </a:rPr>
                        <a:t>Таблица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1" i="0" u="none" strike="noStrike">
                          <a:solidFill>
                            <a:schemeClr val="bg1"/>
                          </a:solidFill>
                          <a:effectLst/>
                          <a:latin typeface="Neue Haas Grotesk Text Pro" panose="020B0504020202020204" pitchFamily="34" charset="0"/>
                        </a:rPr>
                        <a:t>Гранулярность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1" i="0" u="none" strike="noStrike">
                          <a:solidFill>
                            <a:schemeClr val="bg1"/>
                          </a:solidFill>
                          <a:effectLst/>
                          <a:latin typeface="Neue Haas Grotesk Text Pro" panose="020B0504020202020204" pitchFamily="34" charset="0"/>
                        </a:rPr>
                        <a:t>Ключи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Neue Haas Grotesk Text Pro" panose="020B0504020202020204" pitchFamily="34" charset="0"/>
                        </a:rPr>
                        <a:t>Меры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1" i="0" u="none" strike="noStrike">
                          <a:solidFill>
                            <a:schemeClr val="bg1"/>
                          </a:solidFill>
                          <a:effectLst/>
                          <a:latin typeface="Neue Haas Grotesk Text Pro" panose="020B0504020202020204" pitchFamily="34" charset="0"/>
                        </a:rPr>
                        <a:t>Атрибуты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290868"/>
                  </a:ext>
                </a:extLst>
              </a:tr>
              <a:tr h="2428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chemeClr val="bg1"/>
                          </a:solidFill>
                          <a:effectLst/>
                          <a:latin typeface="Neue Haas Grotesk Text Pro" panose="020B0504020202020204" pitchFamily="34" charset="0"/>
                        </a:rPr>
                        <a:t>f_winners_top3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00" b="0" i="0" u="none" strike="noStrike">
                          <a:solidFill>
                            <a:schemeClr val="bg1"/>
                          </a:solidFill>
                          <a:effectLst/>
                          <a:latin typeface="Neue Haas Grotesk Text Pro" panose="020B0504020202020204" pitchFamily="34" charset="0"/>
                        </a:rPr>
                        <a:t>год + место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chemeClr val="bg1"/>
                          </a:solidFill>
                          <a:effectLst/>
                          <a:latin typeface="Neue Haas Grotesk Text Pro" panose="020B0504020202020204" pitchFamily="34" charset="0"/>
                        </a:rPr>
                        <a:t>year_id, team_id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Neue Haas Grotesk Text Pro" panose="020B0504020202020204" pitchFamily="34" charset="0"/>
                        </a:rPr>
                        <a:t>prize_usd</a:t>
                      </a:r>
                      <a:r>
                        <a:rPr lang="en-US" sz="1000" b="0" i="0" u="none" strike="noStrike" dirty="0">
                          <a:solidFill>
                            <a:schemeClr val="bg1"/>
                          </a:solidFill>
                          <a:effectLst/>
                          <a:latin typeface="Neue Haas Grotesk Text Pro" panose="020B0504020202020204" pitchFamily="34" charset="0"/>
                        </a:rPr>
                        <a:t>, </a:t>
                      </a:r>
                      <a:r>
                        <a:rPr lang="en-US" sz="10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Neue Haas Grotesk Text Pro" panose="020B0504020202020204" pitchFamily="34" charset="0"/>
                        </a:rPr>
                        <a:t>prize_percent</a:t>
                      </a:r>
                      <a:endParaRPr lang="en-US" sz="1000" b="0" i="0" u="none" strike="noStrike" dirty="0">
                        <a:solidFill>
                          <a:schemeClr val="bg1"/>
                        </a:solidFill>
                        <a:effectLst/>
                        <a:latin typeface="Neue Haas Grotesk Text Pro" panose="020B0504020202020204" pitchFamily="34" charset="0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chemeClr val="bg1"/>
                          </a:solidFill>
                          <a:effectLst/>
                          <a:latin typeface="Neue Haas Grotesk Text Pro" panose="020B0504020202020204" pitchFamily="34" charset="0"/>
                        </a:rPr>
                        <a:t>place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4911459"/>
                  </a:ext>
                </a:extLst>
              </a:tr>
              <a:tr h="2428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chemeClr val="bg1"/>
                          </a:solidFill>
                          <a:effectLst/>
                          <a:latin typeface="Neue Haas Grotesk Text Pro" panose="020B0504020202020204" pitchFamily="34" charset="0"/>
                        </a:rPr>
                        <a:t>f_team_roster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00" b="0" i="0" u="none" strike="noStrike">
                          <a:solidFill>
                            <a:schemeClr val="bg1"/>
                          </a:solidFill>
                          <a:effectLst/>
                          <a:latin typeface="Neue Haas Grotesk Text Pro" panose="020B0504020202020204" pitchFamily="34" charset="0"/>
                        </a:rPr>
                        <a:t>год + команда + игрок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chemeClr val="bg1"/>
                          </a:solidFill>
                          <a:effectLst/>
                          <a:latin typeface="Neue Haas Grotesk Text Pro" panose="020B0504020202020204" pitchFamily="34" charset="0"/>
                        </a:rPr>
                        <a:t>year_id, team_id, player_id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00" b="0" i="0" u="none" strike="noStrike">
                          <a:solidFill>
                            <a:schemeClr val="bg1"/>
                          </a:solidFill>
                          <a:effectLst/>
                          <a:latin typeface="Neue Haas Grotesk Text Pro" panose="020B0504020202020204" pitchFamily="34" charset="0"/>
                        </a:rPr>
                        <a:t>-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chemeClr val="bg1"/>
                          </a:solidFill>
                          <a:effectLst/>
                          <a:latin typeface="Neue Haas Grotesk Text Pro" panose="020B0504020202020204" pitchFamily="34" charset="0"/>
                        </a:rPr>
                        <a:t>role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3714088"/>
                  </a:ext>
                </a:extLst>
              </a:tr>
              <a:tr h="2428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chemeClr val="bg1"/>
                          </a:solidFill>
                          <a:effectLst/>
                          <a:latin typeface="Neue Haas Grotesk Text Pro" panose="020B0504020202020204" pitchFamily="34" charset="0"/>
                        </a:rPr>
                        <a:t>f_hero_picks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00" b="0" i="0" u="none" strike="noStrike">
                          <a:solidFill>
                            <a:schemeClr val="bg1"/>
                          </a:solidFill>
                          <a:effectLst/>
                          <a:latin typeface="Neue Haas Grotesk Text Pro" panose="020B0504020202020204" pitchFamily="34" charset="0"/>
                        </a:rPr>
                        <a:t>год + герой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chemeClr val="bg1"/>
                          </a:solidFill>
                          <a:effectLst/>
                          <a:latin typeface="Neue Haas Grotesk Text Pro" panose="020B0504020202020204" pitchFamily="34" charset="0"/>
                        </a:rPr>
                        <a:t>year_id, hero_id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chemeClr val="bg1"/>
                          </a:solidFill>
                          <a:effectLst/>
                          <a:latin typeface="Neue Haas Grotesk Text Pro" panose="020B0504020202020204" pitchFamily="34" charset="0"/>
                        </a:rPr>
                        <a:t>times_picked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00" b="0" i="0" u="none" strike="noStrike">
                          <a:solidFill>
                            <a:schemeClr val="bg1"/>
                          </a:solidFill>
                          <a:effectLst/>
                          <a:latin typeface="Neue Haas Grotesk Text Pro" panose="020B0504020202020204" pitchFamily="34" charset="0"/>
                        </a:rPr>
                        <a:t>-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1797382"/>
                  </a:ext>
                </a:extLst>
              </a:tr>
              <a:tr h="2428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chemeClr val="bg1"/>
                          </a:solidFill>
                          <a:effectLst/>
                          <a:latin typeface="Neue Haas Grotesk Text Pro" panose="020B0504020202020204" pitchFamily="34" charset="0"/>
                        </a:rPr>
                        <a:t>f_player_country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00" b="0" i="0" u="none" strike="noStrike">
                          <a:solidFill>
                            <a:schemeClr val="bg1"/>
                          </a:solidFill>
                          <a:effectLst/>
                          <a:latin typeface="Neue Haas Grotesk Text Pro" panose="020B0504020202020204" pitchFamily="34" charset="0"/>
                        </a:rPr>
                        <a:t>год + игрок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chemeClr val="bg1"/>
                          </a:solidFill>
                          <a:effectLst/>
                          <a:latin typeface="Neue Haas Grotesk Text Pro" panose="020B0504020202020204" pitchFamily="34" charset="0"/>
                        </a:rPr>
                        <a:t> year_id, player_id, country_id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00" b="0" i="0" u="none" strike="noStrike">
                          <a:solidFill>
                            <a:schemeClr val="bg1"/>
                          </a:solidFill>
                          <a:effectLst/>
                          <a:latin typeface="Neue Haas Grotesk Text Pro" panose="020B0504020202020204" pitchFamily="34" charset="0"/>
                        </a:rPr>
                        <a:t>-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00" b="0" i="0" u="none" strike="noStrike" dirty="0">
                          <a:solidFill>
                            <a:schemeClr val="bg1"/>
                          </a:solidFill>
                          <a:effectLst/>
                          <a:latin typeface="Neue Haas Grotesk Text Pro" panose="020B0504020202020204" pitchFamily="34" charset="0"/>
                        </a:rPr>
                        <a:t>-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2021772"/>
                  </a:ext>
                </a:extLst>
              </a:tr>
            </a:tbl>
          </a:graphicData>
        </a:graphic>
      </p:graphicFrame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7B4E3561-9AC7-64B6-34C9-66BEF5C856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017290"/>
            <a:ext cx="2250480" cy="1664853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AF7B5725-3A5A-0C14-B430-1FF66BE4BF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09846" y="3010001"/>
            <a:ext cx="2509115" cy="1664853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39B1D4B4-943A-B4B2-09E7-99CB3FFA9A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78967" y="4857202"/>
            <a:ext cx="3839994" cy="1803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7201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8CA575-29BE-F48C-1B84-4E1223C828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139F1FD4-0A9B-70FD-C7F9-EC3926FB8D12}"/>
              </a:ext>
            </a:extLst>
          </p:cNvPr>
          <p:cNvSpPr txBox="1">
            <a:spLocks/>
          </p:cNvSpPr>
          <p:nvPr/>
        </p:nvSpPr>
        <p:spPr>
          <a:xfrm>
            <a:off x="453958" y="181379"/>
            <a:ext cx="8699770" cy="8569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kumimoji="0" sz="2400" b="1" i="0" u="none" strike="noStrike" cap="none" spc="0" normalizeH="0" baseline="0">
                <a:ln>
                  <a:noFill/>
                </a:ln>
                <a:solidFill>
                  <a:srgbClr val="392C84"/>
                </a:solidFill>
                <a:effectLst>
                  <a:innerShdw blurRad="63500" dist="50800" dir="5400000">
                    <a:prstClr val="black">
                      <a:alpha val="50000"/>
                    </a:prstClr>
                  </a:innerShdw>
                </a:effectLst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/>
              <a:t>Итоговая модель DWH, схема связей,  созвездие</a:t>
            </a:r>
            <a:endParaRPr lang="en-US" sz="3200" dirty="0"/>
          </a:p>
        </p:txBody>
      </p:sp>
      <p:pic>
        <p:nvPicPr>
          <p:cNvPr id="3" name="Рисунок 2" descr="Изображение выглядит как небо, ночь, пространство, круг&#10;&#10;Автоматически созданное описание">
            <a:extLst>
              <a:ext uri="{FF2B5EF4-FFF2-40B4-BE49-F238E27FC236}">
                <a16:creationId xmlns:a16="http://schemas.microsoft.com/office/drawing/2014/main" id="{DAD61E08-A849-D1A4-B808-8DE848D2AE9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141" b="10922"/>
          <a:stretch/>
        </p:blipFill>
        <p:spPr>
          <a:xfrm>
            <a:off x="0" y="1038377"/>
            <a:ext cx="12191999" cy="5070594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7BBE4AF8-2A98-FC26-4EFD-B42D8AD3CA6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4927" t="11916" r="5352" b="10988"/>
          <a:stretch/>
        </p:blipFill>
        <p:spPr>
          <a:xfrm>
            <a:off x="4850556" y="1504825"/>
            <a:ext cx="807396" cy="74903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2506A3A-471B-09CD-3FDE-71A7AAE5F11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4973" t="14203" r="30313" b="20226"/>
          <a:stretch/>
        </p:blipFill>
        <p:spPr>
          <a:xfrm>
            <a:off x="4312596" y="4181412"/>
            <a:ext cx="982493" cy="1099227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6C2D6EF-8B56-636B-2820-BB55966D319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423" t="18993" r="54531" b="25736"/>
          <a:stretch/>
        </p:blipFill>
        <p:spPr>
          <a:xfrm>
            <a:off x="2297675" y="5280639"/>
            <a:ext cx="1138137" cy="92656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1605FA7-C904-94CE-76A0-EB1D8361200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34" t="19439" r="81158" b="25435"/>
          <a:stretch/>
        </p:blipFill>
        <p:spPr>
          <a:xfrm>
            <a:off x="9797701" y="3249988"/>
            <a:ext cx="1108954" cy="924128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EFA752D-17A9-0FD5-B54C-EAD02772264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9166" t="8752" r="3788" b="13491"/>
          <a:stretch/>
        </p:blipFill>
        <p:spPr>
          <a:xfrm>
            <a:off x="5983197" y="2877905"/>
            <a:ext cx="1138137" cy="130350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F07C8C3-2E18-7BE9-4030-DEE8BB4F32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505" t="12250" r="43144" b="11655"/>
          <a:stretch/>
        </p:blipFill>
        <p:spPr>
          <a:xfrm>
            <a:off x="2866744" y="1514553"/>
            <a:ext cx="1108954" cy="739303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F5BAABF8-9158-BDCF-B35C-18328DDAA98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635" t="13584" r="64068" b="12323"/>
          <a:stretch/>
        </p:blipFill>
        <p:spPr>
          <a:xfrm>
            <a:off x="9841476" y="1519415"/>
            <a:ext cx="1021405" cy="719847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0024C53B-8C6C-77B1-D9FF-9B6F923B61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89" t="10914" r="84056" b="11989"/>
          <a:stretch/>
        </p:blipFill>
        <p:spPr>
          <a:xfrm>
            <a:off x="724558" y="1514553"/>
            <a:ext cx="1167319" cy="749030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D9F0ADEF-DE6F-0C8A-1445-068F4EF7030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4236" t="11248" r="22881" b="11655"/>
          <a:stretch/>
        </p:blipFill>
        <p:spPr>
          <a:xfrm>
            <a:off x="6552266" y="1504824"/>
            <a:ext cx="1070043" cy="749031"/>
          </a:xfrm>
          <a:prstGeom prst="rect">
            <a:avLst/>
          </a:prstGeom>
        </p:spPr>
      </p:pic>
      <p:cxnSp>
        <p:nvCxnSpPr>
          <p:cNvPr id="14" name="Соединитель: уступ 13">
            <a:extLst>
              <a:ext uri="{FF2B5EF4-FFF2-40B4-BE49-F238E27FC236}">
                <a16:creationId xmlns:a16="http://schemas.microsoft.com/office/drawing/2014/main" id="{541C122C-0767-164C-00E1-68DE94648B12}"/>
              </a:ext>
            </a:extLst>
          </p:cNvPr>
          <p:cNvCxnSpPr>
            <a:cxnSpLocks/>
            <a:stCxn id="11" idx="2"/>
            <a:endCxn id="6" idx="1"/>
          </p:cNvCxnSpPr>
          <p:nvPr/>
        </p:nvCxnSpPr>
        <p:spPr>
          <a:xfrm rot="16200000" flipH="1">
            <a:off x="62778" y="3509022"/>
            <a:ext cx="3480337" cy="989457"/>
          </a:xfrm>
          <a:prstGeom prst="bentConnector2">
            <a:avLst/>
          </a:prstGeom>
          <a:ln w="38100" cap="flat" cmpd="sng" algn="ctr">
            <a:solidFill>
              <a:srgbClr val="1290CF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0" name="Объект 2">
            <a:extLst>
              <a:ext uri="{FF2B5EF4-FFF2-40B4-BE49-F238E27FC236}">
                <a16:creationId xmlns:a16="http://schemas.microsoft.com/office/drawing/2014/main" id="{9CBE46A8-FE19-F7B8-9D2A-155B472A0168}"/>
              </a:ext>
            </a:extLst>
          </p:cNvPr>
          <p:cNvSpPr>
            <a:spLocks noGrp="1"/>
          </p:cNvSpPr>
          <p:nvPr>
            <p:ph idx="1"/>
          </p:nvPr>
        </p:nvSpPr>
        <p:spPr>
          <a:xfrm rot="10800000" flipV="1">
            <a:off x="161741" y="5732514"/>
            <a:ext cx="1794906" cy="290608"/>
          </a:xfrm>
        </p:spPr>
        <p:txBody>
          <a:bodyPr anchor="ctr">
            <a:normAutofit fontScale="92500"/>
          </a:bodyPr>
          <a:lstStyle/>
          <a:p>
            <a:pPr marL="0" indent="0">
              <a:buNone/>
            </a:pPr>
            <a:r>
              <a:rPr lang="en-US" sz="1100" b="1" dirty="0" err="1">
                <a:solidFill>
                  <a:srgbClr val="1290C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fk_player_country_country</a:t>
            </a:r>
            <a:endParaRPr lang="ru-RU" sz="1100" b="1" dirty="0">
              <a:solidFill>
                <a:srgbClr val="1290CF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cxnSp>
        <p:nvCxnSpPr>
          <p:cNvPr id="21" name="Соединитель: уступ 20">
            <a:extLst>
              <a:ext uri="{FF2B5EF4-FFF2-40B4-BE49-F238E27FC236}">
                <a16:creationId xmlns:a16="http://schemas.microsoft.com/office/drawing/2014/main" id="{CC2E0EA4-15B2-CD06-25ED-0125C0F18F54}"/>
              </a:ext>
            </a:extLst>
          </p:cNvPr>
          <p:cNvCxnSpPr>
            <a:cxnSpLocks/>
            <a:stCxn id="9" idx="1"/>
            <a:endCxn id="6" idx="0"/>
          </p:cNvCxnSpPr>
          <p:nvPr/>
        </p:nvCxnSpPr>
        <p:spPr>
          <a:xfrm rot="10800000" flipV="1">
            <a:off x="2866744" y="1884205"/>
            <a:ext cx="12700" cy="3396434"/>
          </a:xfrm>
          <a:prstGeom prst="bentConnector4">
            <a:avLst>
              <a:gd name="adj1" fmla="val 4634039"/>
              <a:gd name="adj2" fmla="val 70049"/>
            </a:avLst>
          </a:prstGeom>
          <a:ln w="38100" cap="flat" cmpd="sng" algn="ctr">
            <a:solidFill>
              <a:srgbClr val="1290CF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6" name="Объект 2">
            <a:extLst>
              <a:ext uri="{FF2B5EF4-FFF2-40B4-BE49-F238E27FC236}">
                <a16:creationId xmlns:a16="http://schemas.microsoft.com/office/drawing/2014/main" id="{CB3595A5-0EC2-003C-03E1-9EAFD9CA8B9B}"/>
              </a:ext>
            </a:extLst>
          </p:cNvPr>
          <p:cNvSpPr txBox="1">
            <a:spLocks/>
          </p:cNvSpPr>
          <p:nvPr/>
        </p:nvSpPr>
        <p:spPr>
          <a:xfrm rot="10800000" flipV="1">
            <a:off x="1497251" y="4247535"/>
            <a:ext cx="1496039" cy="2597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100" b="1" dirty="0" err="1">
                <a:solidFill>
                  <a:srgbClr val="1290C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fk_player_country_player</a:t>
            </a:r>
            <a:endParaRPr lang="ru-RU" sz="1100" b="1" dirty="0">
              <a:solidFill>
                <a:srgbClr val="1290CF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cxnSp>
        <p:nvCxnSpPr>
          <p:cNvPr id="27" name="Соединитель: уступ 26">
            <a:extLst>
              <a:ext uri="{FF2B5EF4-FFF2-40B4-BE49-F238E27FC236}">
                <a16:creationId xmlns:a16="http://schemas.microsoft.com/office/drawing/2014/main" id="{44BB9B29-D24F-713E-9740-74B58CD203D0}"/>
              </a:ext>
            </a:extLst>
          </p:cNvPr>
          <p:cNvCxnSpPr>
            <a:cxnSpLocks/>
            <a:stCxn id="2" idx="2"/>
          </p:cNvCxnSpPr>
          <p:nvPr/>
        </p:nvCxnSpPr>
        <p:spPr>
          <a:xfrm rot="5400000">
            <a:off x="2543779" y="2570165"/>
            <a:ext cx="3026785" cy="2394166"/>
          </a:xfrm>
          <a:prstGeom prst="bentConnector3">
            <a:avLst>
              <a:gd name="adj1" fmla="val 17219"/>
            </a:avLst>
          </a:prstGeom>
          <a:ln w="38100" cap="flat" cmpd="sng" algn="ctr">
            <a:solidFill>
              <a:srgbClr val="1290CF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4" name="Объект 2">
            <a:extLst>
              <a:ext uri="{FF2B5EF4-FFF2-40B4-BE49-F238E27FC236}">
                <a16:creationId xmlns:a16="http://schemas.microsoft.com/office/drawing/2014/main" id="{F51FAEF7-88F1-29B0-1C80-95FD48CFD541}"/>
              </a:ext>
            </a:extLst>
          </p:cNvPr>
          <p:cNvSpPr txBox="1">
            <a:spLocks/>
          </p:cNvSpPr>
          <p:nvPr/>
        </p:nvSpPr>
        <p:spPr>
          <a:xfrm rot="10800000" flipV="1">
            <a:off x="3010197" y="2518653"/>
            <a:ext cx="1496039" cy="2597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100" b="1" dirty="0" err="1">
                <a:solidFill>
                  <a:srgbClr val="1290C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fk_player_country_year</a:t>
            </a:r>
            <a:endParaRPr lang="ru-RU" sz="1100" b="1" dirty="0">
              <a:solidFill>
                <a:srgbClr val="1290CF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cxnSp>
        <p:nvCxnSpPr>
          <p:cNvPr id="35" name="Соединитель: уступ 34">
            <a:extLst>
              <a:ext uri="{FF2B5EF4-FFF2-40B4-BE49-F238E27FC236}">
                <a16:creationId xmlns:a16="http://schemas.microsoft.com/office/drawing/2014/main" id="{C4F75CA3-4323-1D29-0335-A8ED1A95819C}"/>
              </a:ext>
            </a:extLst>
          </p:cNvPr>
          <p:cNvCxnSpPr>
            <a:cxnSpLocks/>
            <a:stCxn id="5" idx="2"/>
            <a:endCxn id="6" idx="2"/>
          </p:cNvCxnSpPr>
          <p:nvPr/>
        </p:nvCxnSpPr>
        <p:spPr>
          <a:xfrm rot="5400000">
            <a:off x="3372014" y="4775370"/>
            <a:ext cx="926561" cy="1937099"/>
          </a:xfrm>
          <a:prstGeom prst="bentConnector3">
            <a:avLst>
              <a:gd name="adj1" fmla="val 124672"/>
            </a:avLst>
          </a:prstGeom>
          <a:ln w="57150" cap="flat" cmpd="sng" algn="ctr">
            <a:solidFill>
              <a:srgbClr val="FFFFEB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1" name="Объект 2">
            <a:extLst>
              <a:ext uri="{FF2B5EF4-FFF2-40B4-BE49-F238E27FC236}">
                <a16:creationId xmlns:a16="http://schemas.microsoft.com/office/drawing/2014/main" id="{95B59BF8-D5B4-E83A-4AD3-9460701FF204}"/>
              </a:ext>
            </a:extLst>
          </p:cNvPr>
          <p:cNvSpPr txBox="1">
            <a:spLocks/>
          </p:cNvSpPr>
          <p:nvPr/>
        </p:nvSpPr>
        <p:spPr>
          <a:xfrm rot="10800000" flipV="1">
            <a:off x="3159718" y="6430115"/>
            <a:ext cx="1794906" cy="2906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1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player_id</a:t>
            </a:r>
            <a:r>
              <a:rPr lang="en-US" sz="11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ru-RU" sz="11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через </a:t>
            </a:r>
            <a:r>
              <a:rPr lang="en-US" sz="11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dim_player</a:t>
            </a:r>
            <a:r>
              <a:rPr lang="en-US" sz="11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endParaRPr lang="ru-RU" sz="11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cxnSp>
        <p:nvCxnSpPr>
          <p:cNvPr id="42" name="Соединитель: уступ 41">
            <a:extLst>
              <a:ext uri="{FF2B5EF4-FFF2-40B4-BE49-F238E27FC236}">
                <a16:creationId xmlns:a16="http://schemas.microsoft.com/office/drawing/2014/main" id="{428D9CEB-37C7-1D9C-843C-A45AA96CAE36}"/>
              </a:ext>
            </a:extLst>
          </p:cNvPr>
          <p:cNvCxnSpPr>
            <a:cxnSpLocks/>
          </p:cNvCxnSpPr>
          <p:nvPr/>
        </p:nvCxnSpPr>
        <p:spPr>
          <a:xfrm rot="10800000" flipV="1">
            <a:off x="5290966" y="4181409"/>
            <a:ext cx="1282597" cy="549618"/>
          </a:xfrm>
          <a:prstGeom prst="bentConnector3">
            <a:avLst>
              <a:gd name="adj1" fmla="val -815"/>
            </a:avLst>
          </a:prstGeom>
          <a:ln w="57150" cap="flat" cmpd="sng" algn="ctr">
            <a:solidFill>
              <a:srgbClr val="FFFFEB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7" name="Объект 2">
            <a:extLst>
              <a:ext uri="{FF2B5EF4-FFF2-40B4-BE49-F238E27FC236}">
                <a16:creationId xmlns:a16="http://schemas.microsoft.com/office/drawing/2014/main" id="{A04FD570-8D87-A69C-E5B4-4ED9985F1D1B}"/>
              </a:ext>
            </a:extLst>
          </p:cNvPr>
          <p:cNvSpPr txBox="1">
            <a:spLocks/>
          </p:cNvSpPr>
          <p:nvPr/>
        </p:nvSpPr>
        <p:spPr>
          <a:xfrm rot="10800000" flipV="1">
            <a:off x="5430446" y="4736090"/>
            <a:ext cx="1794906" cy="2906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1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team_id</a:t>
            </a:r>
            <a:r>
              <a:rPr lang="en-US" sz="11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ru-RU" sz="11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через </a:t>
            </a:r>
            <a:r>
              <a:rPr lang="en-US" sz="11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dim_team</a:t>
            </a:r>
            <a:endParaRPr lang="ru-RU" sz="11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cxnSp>
        <p:nvCxnSpPr>
          <p:cNvPr id="48" name="Соединитель: уступ 47">
            <a:extLst>
              <a:ext uri="{FF2B5EF4-FFF2-40B4-BE49-F238E27FC236}">
                <a16:creationId xmlns:a16="http://schemas.microsoft.com/office/drawing/2014/main" id="{CA10A608-2CCD-B365-F691-9D76B83A6F1D}"/>
              </a:ext>
            </a:extLst>
          </p:cNvPr>
          <p:cNvCxnSpPr>
            <a:cxnSpLocks/>
            <a:endCxn id="5" idx="1"/>
          </p:cNvCxnSpPr>
          <p:nvPr/>
        </p:nvCxnSpPr>
        <p:spPr>
          <a:xfrm rot="16200000" flipH="1">
            <a:off x="2633186" y="3051616"/>
            <a:ext cx="2467444" cy="891376"/>
          </a:xfrm>
          <a:prstGeom prst="bentConnector2">
            <a:avLst/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1" name="Соединитель: уступ 50">
            <a:extLst>
              <a:ext uri="{FF2B5EF4-FFF2-40B4-BE49-F238E27FC236}">
                <a16:creationId xmlns:a16="http://schemas.microsoft.com/office/drawing/2014/main" id="{3E1D1EE6-B1E4-2CD4-3CC5-D56FB5EE5027}"/>
              </a:ext>
            </a:extLst>
          </p:cNvPr>
          <p:cNvCxnSpPr>
            <a:cxnSpLocks/>
            <a:endCxn id="5" idx="0"/>
          </p:cNvCxnSpPr>
          <p:nvPr/>
        </p:nvCxnSpPr>
        <p:spPr>
          <a:xfrm rot="5400000">
            <a:off x="4252613" y="2814811"/>
            <a:ext cx="1917831" cy="815370"/>
          </a:xfrm>
          <a:prstGeom prst="bentConnector3">
            <a:avLst>
              <a:gd name="adj1" fmla="val 50000"/>
            </a:avLst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9" name="Соединитель: уступ 58">
            <a:extLst>
              <a:ext uri="{FF2B5EF4-FFF2-40B4-BE49-F238E27FC236}">
                <a16:creationId xmlns:a16="http://schemas.microsoft.com/office/drawing/2014/main" id="{C5CFD209-0429-1191-C862-F0DF4CAD73A6}"/>
              </a:ext>
            </a:extLst>
          </p:cNvPr>
          <p:cNvCxnSpPr>
            <a:cxnSpLocks/>
            <a:stCxn id="12" idx="0"/>
            <a:endCxn id="5" idx="0"/>
          </p:cNvCxnSpPr>
          <p:nvPr/>
        </p:nvCxnSpPr>
        <p:spPr>
          <a:xfrm rot="16200000" flipH="1" flipV="1">
            <a:off x="4607272" y="1701395"/>
            <a:ext cx="2676588" cy="2283445"/>
          </a:xfrm>
          <a:prstGeom prst="bentConnector3">
            <a:avLst>
              <a:gd name="adj1" fmla="val -8541"/>
            </a:avLst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5" name="Объект 2">
            <a:extLst>
              <a:ext uri="{FF2B5EF4-FFF2-40B4-BE49-F238E27FC236}">
                <a16:creationId xmlns:a16="http://schemas.microsoft.com/office/drawing/2014/main" id="{F78F5B50-CBAD-4E1D-588E-7F9D4D22CA6E}"/>
              </a:ext>
            </a:extLst>
          </p:cNvPr>
          <p:cNvSpPr txBox="1">
            <a:spLocks/>
          </p:cNvSpPr>
          <p:nvPr/>
        </p:nvSpPr>
        <p:spPr>
          <a:xfrm rot="10800000" flipV="1">
            <a:off x="5184244" y="1000421"/>
            <a:ext cx="1496039" cy="2597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100" b="1" dirty="0" err="1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fk_roster_team</a:t>
            </a:r>
            <a:endParaRPr lang="ru-RU" sz="1100" b="1" dirty="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66" name="Объект 2">
            <a:extLst>
              <a:ext uri="{FF2B5EF4-FFF2-40B4-BE49-F238E27FC236}">
                <a16:creationId xmlns:a16="http://schemas.microsoft.com/office/drawing/2014/main" id="{468CFD0F-1195-8A27-3CF0-B60129934D8C}"/>
              </a:ext>
            </a:extLst>
          </p:cNvPr>
          <p:cNvSpPr txBox="1">
            <a:spLocks/>
          </p:cNvSpPr>
          <p:nvPr/>
        </p:nvSpPr>
        <p:spPr>
          <a:xfrm rot="10800000" flipV="1">
            <a:off x="4850556" y="3220143"/>
            <a:ext cx="1496039" cy="2597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100" b="1" dirty="0" err="1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fk_roster_year</a:t>
            </a:r>
            <a:endParaRPr lang="ru-RU" sz="1100" b="1" dirty="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67" name="Объект 2">
            <a:extLst>
              <a:ext uri="{FF2B5EF4-FFF2-40B4-BE49-F238E27FC236}">
                <a16:creationId xmlns:a16="http://schemas.microsoft.com/office/drawing/2014/main" id="{B0FD4962-99D3-6E83-8F8E-048E513E05B7}"/>
              </a:ext>
            </a:extLst>
          </p:cNvPr>
          <p:cNvSpPr txBox="1">
            <a:spLocks/>
          </p:cNvSpPr>
          <p:nvPr/>
        </p:nvSpPr>
        <p:spPr>
          <a:xfrm rot="10800000" flipV="1">
            <a:off x="3249255" y="4725630"/>
            <a:ext cx="1496039" cy="2597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100" b="1" dirty="0" err="1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fk_roster_player</a:t>
            </a:r>
            <a:endParaRPr lang="ru-RU" sz="1100" b="1" dirty="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cxnSp>
        <p:nvCxnSpPr>
          <p:cNvPr id="68" name="Соединитель: уступ 67">
            <a:extLst>
              <a:ext uri="{FF2B5EF4-FFF2-40B4-BE49-F238E27FC236}">
                <a16:creationId xmlns:a16="http://schemas.microsoft.com/office/drawing/2014/main" id="{A8A16A39-FC0C-8F21-8AD6-64B6B4D18316}"/>
              </a:ext>
            </a:extLst>
          </p:cNvPr>
          <p:cNvCxnSpPr>
            <a:cxnSpLocks/>
            <a:stCxn id="12" idx="3"/>
            <a:endCxn id="8" idx="3"/>
          </p:cNvCxnSpPr>
          <p:nvPr/>
        </p:nvCxnSpPr>
        <p:spPr>
          <a:xfrm flipH="1">
            <a:off x="7121334" y="1879340"/>
            <a:ext cx="500975" cy="1650319"/>
          </a:xfrm>
          <a:prstGeom prst="bentConnector3">
            <a:avLst>
              <a:gd name="adj1" fmla="val -45631"/>
            </a:avLst>
          </a:prstGeom>
          <a:ln w="38100" cap="flat" cmpd="sng" algn="ctr">
            <a:solidFill>
              <a:schemeClr val="accent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2" name="Соединитель: уступ 71">
            <a:extLst>
              <a:ext uri="{FF2B5EF4-FFF2-40B4-BE49-F238E27FC236}">
                <a16:creationId xmlns:a16="http://schemas.microsoft.com/office/drawing/2014/main" id="{38E7D565-B139-9115-2C26-CBA2CB6BDD16}"/>
              </a:ext>
            </a:extLst>
          </p:cNvPr>
          <p:cNvCxnSpPr>
            <a:cxnSpLocks/>
            <a:stCxn id="2" idx="3"/>
          </p:cNvCxnSpPr>
          <p:nvPr/>
        </p:nvCxnSpPr>
        <p:spPr>
          <a:xfrm>
            <a:off x="5657952" y="1879341"/>
            <a:ext cx="564514" cy="998564"/>
          </a:xfrm>
          <a:prstGeom prst="bentConnector2">
            <a:avLst/>
          </a:prstGeom>
          <a:ln w="38100" cap="flat" cmpd="sng" algn="ctr">
            <a:solidFill>
              <a:schemeClr val="accent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8" name="Объект 2">
            <a:extLst>
              <a:ext uri="{FF2B5EF4-FFF2-40B4-BE49-F238E27FC236}">
                <a16:creationId xmlns:a16="http://schemas.microsoft.com/office/drawing/2014/main" id="{CC689C47-9F6C-5121-FE96-4D3950755F35}"/>
              </a:ext>
            </a:extLst>
          </p:cNvPr>
          <p:cNvSpPr txBox="1">
            <a:spLocks/>
          </p:cNvSpPr>
          <p:nvPr/>
        </p:nvSpPr>
        <p:spPr>
          <a:xfrm rot="10800000" flipV="1">
            <a:off x="7235853" y="3497303"/>
            <a:ext cx="1496039" cy="2597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100" b="1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fk_winners_team</a:t>
            </a:r>
            <a:endParaRPr lang="ru-RU" sz="1100" b="1" dirty="0">
              <a:solidFill>
                <a:schemeClr val="accent1">
                  <a:lumMod val="60000"/>
                  <a:lumOff val="40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79" name="Объект 2">
            <a:extLst>
              <a:ext uri="{FF2B5EF4-FFF2-40B4-BE49-F238E27FC236}">
                <a16:creationId xmlns:a16="http://schemas.microsoft.com/office/drawing/2014/main" id="{48B40646-EAC1-1349-A07F-2C5054A05D17}"/>
              </a:ext>
            </a:extLst>
          </p:cNvPr>
          <p:cNvSpPr txBox="1">
            <a:spLocks/>
          </p:cNvSpPr>
          <p:nvPr/>
        </p:nvSpPr>
        <p:spPr>
          <a:xfrm rot="10800000" flipV="1">
            <a:off x="5608270" y="1635602"/>
            <a:ext cx="1395644" cy="2437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100" b="1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fk_winners_year</a:t>
            </a:r>
            <a:endParaRPr lang="ru-RU" sz="1100" b="1" dirty="0">
              <a:solidFill>
                <a:schemeClr val="accent1">
                  <a:lumMod val="60000"/>
                  <a:lumOff val="40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cxnSp>
        <p:nvCxnSpPr>
          <p:cNvPr id="80" name="Соединитель: уступ 79">
            <a:extLst>
              <a:ext uri="{FF2B5EF4-FFF2-40B4-BE49-F238E27FC236}">
                <a16:creationId xmlns:a16="http://schemas.microsoft.com/office/drawing/2014/main" id="{52CE62FF-52CF-BD9F-932E-FF30F7D8071D}"/>
              </a:ext>
            </a:extLst>
          </p:cNvPr>
          <p:cNvCxnSpPr>
            <a:cxnSpLocks/>
            <a:stCxn id="2" idx="0"/>
            <a:endCxn id="7" idx="1"/>
          </p:cNvCxnSpPr>
          <p:nvPr/>
        </p:nvCxnSpPr>
        <p:spPr>
          <a:xfrm rot="16200000" flipH="1">
            <a:off x="6422363" y="336715"/>
            <a:ext cx="2207227" cy="4543447"/>
          </a:xfrm>
          <a:prstGeom prst="bentConnector4">
            <a:avLst>
              <a:gd name="adj1" fmla="val -28426"/>
              <a:gd name="adj2" fmla="val 83775"/>
            </a:avLst>
          </a:prstGeom>
          <a:ln w="38100" cap="flat" cmpd="sng" algn="ctr">
            <a:solidFill>
              <a:srgbClr val="00206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5" name="Соединитель: уступ 84">
            <a:extLst>
              <a:ext uri="{FF2B5EF4-FFF2-40B4-BE49-F238E27FC236}">
                <a16:creationId xmlns:a16="http://schemas.microsoft.com/office/drawing/2014/main" id="{6C275F86-72AB-81D8-021F-7213386168B4}"/>
              </a:ext>
            </a:extLst>
          </p:cNvPr>
          <p:cNvCxnSpPr>
            <a:cxnSpLocks/>
            <a:stCxn id="10" idx="2"/>
            <a:endCxn id="7" idx="0"/>
          </p:cNvCxnSpPr>
          <p:nvPr/>
        </p:nvCxnSpPr>
        <p:spPr>
          <a:xfrm rot="5400000">
            <a:off x="9846816" y="2744625"/>
            <a:ext cx="1010726" cy="1"/>
          </a:xfrm>
          <a:prstGeom prst="bentConnector3">
            <a:avLst>
              <a:gd name="adj1" fmla="val 50000"/>
            </a:avLst>
          </a:prstGeom>
          <a:ln w="38100" cap="flat" cmpd="sng" algn="ctr">
            <a:solidFill>
              <a:srgbClr val="00206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88" name="Объект 2">
            <a:extLst>
              <a:ext uri="{FF2B5EF4-FFF2-40B4-BE49-F238E27FC236}">
                <a16:creationId xmlns:a16="http://schemas.microsoft.com/office/drawing/2014/main" id="{16BF1D7B-296A-ACF7-8663-BE8A477C7ED7}"/>
              </a:ext>
            </a:extLst>
          </p:cNvPr>
          <p:cNvSpPr txBox="1">
            <a:spLocks/>
          </p:cNvSpPr>
          <p:nvPr/>
        </p:nvSpPr>
        <p:spPr>
          <a:xfrm rot="10800000" flipV="1">
            <a:off x="10354070" y="2473637"/>
            <a:ext cx="1496039" cy="2597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100" b="1" dirty="0" err="1">
                <a:solidFill>
                  <a:srgbClr val="392C84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fk_hero_hero</a:t>
            </a:r>
            <a:endParaRPr lang="ru-RU" sz="1100" b="1" dirty="0">
              <a:solidFill>
                <a:srgbClr val="392C84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89" name="Объект 2">
            <a:extLst>
              <a:ext uri="{FF2B5EF4-FFF2-40B4-BE49-F238E27FC236}">
                <a16:creationId xmlns:a16="http://schemas.microsoft.com/office/drawing/2014/main" id="{738338D1-942E-F8AC-DC7E-3E9E94974387}"/>
              </a:ext>
            </a:extLst>
          </p:cNvPr>
          <p:cNvSpPr txBox="1">
            <a:spLocks/>
          </p:cNvSpPr>
          <p:nvPr/>
        </p:nvSpPr>
        <p:spPr>
          <a:xfrm rot="10800000" flipV="1">
            <a:off x="7821636" y="872414"/>
            <a:ext cx="1496039" cy="2597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100" b="1" dirty="0" err="1">
                <a:solidFill>
                  <a:srgbClr val="392C84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fk_hero_year</a:t>
            </a:r>
            <a:endParaRPr lang="ru-RU" sz="1100" b="1" dirty="0">
              <a:solidFill>
                <a:srgbClr val="392C84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62310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D841A2-8EFE-64F4-7AED-4596E076AD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92CC1E4F-F1F0-B945-BE50-C72A7103E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8828582-1A52-5C60-F318-20FB759CD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6233" y="701280"/>
            <a:ext cx="6400803" cy="81494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just"/>
            <a:r>
              <a:rPr lang="ru-RU" sz="2000" dirty="0">
                <a:solidFill>
                  <a:schemeClr val="bg1"/>
                </a:solidFill>
                <a:effectLst>
                  <a:innerShdw blurRad="63500" dist="50800" dir="5400000">
                    <a:prstClr val="black">
                      <a:alpha val="50000"/>
                    </a:prstClr>
                  </a:innerShdw>
                </a:effectLst>
              </a:rPr>
              <a:t>Цель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innerShdw blurRad="63500" dist="50800" dir="5400000">
                    <a:prstClr val="black">
                      <a:alpha val="50000"/>
                    </a:prstClr>
                  </a:innerShdw>
                </a:effectLst>
                <a:uLnTx/>
                <a:uFillTx/>
                <a:latin typeface="+mj-lt"/>
                <a:ea typeface="+mj-ea"/>
                <a:cs typeface="+mj-cs"/>
              </a:rPr>
              <a:t>: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392C84"/>
                </a:solidFill>
                <a:effectLst>
                  <a:innerShdw blurRad="63500" dist="50800" dir="5400000">
                    <a:prstClr val="black">
                      <a:alpha val="50000"/>
                    </a:prstClr>
                  </a:innerShdw>
                </a:effectLst>
                <a:uLnTx/>
                <a:uFillTx/>
                <a:latin typeface="+mj-lt"/>
                <a:ea typeface="+mj-ea"/>
                <a:cs typeface="+mj-cs"/>
              </a:rPr>
              <a:t>Построить аналитическое хранилище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392C84"/>
                </a:solidFill>
                <a:effectLst>
                  <a:innerShdw blurRad="63500" dist="50800" dir="5400000">
                    <a:prstClr val="black">
                      <a:alpha val="50000"/>
                    </a:prstClr>
                  </a:innerShdw>
                </a:effectLst>
                <a:uLnTx/>
                <a:uFillTx/>
                <a:latin typeface="+mj-lt"/>
                <a:ea typeface="+mj-ea"/>
                <a:cs typeface="+mj-cs"/>
              </a:rPr>
              <a:t>(DWH) </a:t>
            </a: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392C84"/>
                </a:solidFill>
                <a:effectLst>
                  <a:innerShdw blurRad="63500" dist="50800" dir="5400000">
                    <a:prstClr val="black">
                      <a:alpha val="50000"/>
                    </a:prstClr>
                  </a:innerShdw>
                </a:effectLst>
                <a:uLnTx/>
                <a:uFillTx/>
                <a:latin typeface="+mj-lt"/>
                <a:ea typeface="+mj-ea"/>
                <a:cs typeface="+mj-cs"/>
              </a:rPr>
              <a:t>для анализа турниров </a:t>
            </a:r>
            <a:r>
              <a:rPr kumimoji="0" lang="ru-RU" sz="1400" b="1" i="0" u="none" strike="noStrike" kern="1200" cap="none" spc="0" normalizeH="0" baseline="0" noProof="0" dirty="0">
                <a:ln>
                  <a:noFill/>
                </a:ln>
                <a:solidFill>
                  <a:srgbClr val="392C84"/>
                </a:solidFill>
                <a:effectLst>
                  <a:innerShdw blurRad="63500" dist="50800" dir="5400000">
                    <a:prstClr val="black">
                      <a:alpha val="50000"/>
                    </a:prstClr>
                  </a:innerShdw>
                </a:effectLst>
                <a:uLnTx/>
                <a:uFillTx/>
                <a:latin typeface="+mj-lt"/>
                <a:ea typeface="+mj-ea"/>
                <a:cs typeface="+mj-cs"/>
              </a:rPr>
              <a:t>The International </a:t>
            </a: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392C84"/>
                </a:solidFill>
                <a:effectLst>
                  <a:innerShdw blurRad="63500" dist="50800" dir="5400000">
                    <a:prstClr val="black">
                      <a:alpha val="50000"/>
                    </a:prstClr>
                  </a:innerShdw>
                </a:effectLst>
                <a:uLnTx/>
                <a:uFillTx/>
                <a:latin typeface="+mj-lt"/>
                <a:ea typeface="+mj-ea"/>
                <a:cs typeface="+mj-cs"/>
              </a:rPr>
              <a:t>по </a:t>
            </a:r>
            <a:r>
              <a:rPr kumimoji="0" lang="ru-RU" sz="1400" b="1" i="0" u="none" strike="noStrike" kern="1200" cap="none" spc="0" normalizeH="0" baseline="0" noProof="0" dirty="0">
                <a:ln>
                  <a:noFill/>
                </a:ln>
                <a:solidFill>
                  <a:srgbClr val="392C84"/>
                </a:solidFill>
                <a:effectLst>
                  <a:innerShdw blurRad="63500" dist="50800" dir="5400000">
                    <a:prstClr val="black">
                      <a:alpha val="50000"/>
                    </a:prstClr>
                  </a:innerShdw>
                </a:effectLst>
                <a:uLnTx/>
                <a:uFillTx/>
                <a:latin typeface="+mj-lt"/>
                <a:ea typeface="+mj-ea"/>
                <a:cs typeface="+mj-cs"/>
              </a:rPr>
              <a:t>Dota 2 </a:t>
            </a: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392C84"/>
                </a:solidFill>
                <a:effectLst>
                  <a:innerShdw blurRad="63500" dist="50800" dir="5400000">
                    <a:prstClr val="black">
                      <a:alpha val="50000"/>
                    </a:prstClr>
                  </a:innerShdw>
                </a:effectLst>
                <a:uLnTx/>
                <a:uFillTx/>
                <a:latin typeface="+mj-lt"/>
                <a:ea typeface="+mj-ea"/>
                <a:cs typeface="+mj-cs"/>
              </a:rPr>
              <a:t>за 10 лет</a:t>
            </a:r>
            <a:endParaRPr lang="en-US" sz="1400" b="1" kern="1200" dirty="0">
              <a:solidFill>
                <a:srgbClr val="392C84"/>
              </a:solidFill>
              <a:effectLst>
                <a:innerShdw blurRad="63500" dist="50800" dir="5400000">
                  <a:prstClr val="black">
                    <a:alpha val="50000"/>
                  </a:prstClr>
                </a:innerShdw>
              </a:effectLst>
              <a:latin typeface="+mj-lt"/>
              <a:ea typeface="+mj-ea"/>
              <a:cs typeface="+mj-cs"/>
            </a:endParaRPr>
          </a:p>
        </p:txBody>
      </p:sp>
      <p:pic>
        <p:nvPicPr>
          <p:cNvPr id="19" name="Рисунок 18" descr="Изображение выглядит как часы&#10;&#10;Автоматически созданное описание со средним доверительным уровнем">
            <a:extLst>
              <a:ext uri="{FF2B5EF4-FFF2-40B4-BE49-F238E27FC236}">
                <a16:creationId xmlns:a16="http://schemas.microsoft.com/office/drawing/2014/main" id="{E3A3CFD2-B4D0-EB69-8B58-B9DFA8F449B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78" t="-1" r="17698" b="-1"/>
          <a:stretch/>
        </p:blipFill>
        <p:spPr>
          <a:xfrm>
            <a:off x="0" y="0"/>
            <a:ext cx="5273040" cy="6857990"/>
          </a:xfrm>
          <a:prstGeom prst="rect">
            <a:avLst/>
          </a:prstGeom>
        </p:spPr>
      </p:pic>
      <p:sp>
        <p:nvSpPr>
          <p:cNvPr id="24" name="Content Placeholder 15">
            <a:extLst>
              <a:ext uri="{FF2B5EF4-FFF2-40B4-BE49-F238E27FC236}">
                <a16:creationId xmlns:a16="http://schemas.microsoft.com/office/drawing/2014/main" id="{DC848557-0A88-ABFC-1A7E-02F08FCE034B}"/>
              </a:ext>
            </a:extLst>
          </p:cNvPr>
          <p:cNvSpPr txBox="1">
            <a:spLocks/>
          </p:cNvSpPr>
          <p:nvPr/>
        </p:nvSpPr>
        <p:spPr>
          <a:xfrm>
            <a:off x="5491478" y="2422378"/>
            <a:ext cx="6482084" cy="22733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ru-RU" sz="1400" b="1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Задачи:</a:t>
            </a:r>
          </a:p>
          <a:p>
            <a:pPr marL="0" indent="0" algn="just">
              <a:buNone/>
            </a:pPr>
            <a:r>
              <a:rPr lang="ru-RU" sz="1100" i="0" dirty="0">
                <a:solidFill>
                  <a:srgbClr val="392C84"/>
                </a:solidFill>
                <a:effectLst/>
                <a:latin typeface="Roboto" panose="02000000000000000000" pitchFamily="2" charset="0"/>
              </a:rPr>
              <a:t>1. Собрать и унифицировать: данные из разнородных источников (разные форматы CSV за разные годы)</a:t>
            </a:r>
          </a:p>
          <a:p>
            <a:pPr marL="0" indent="0" algn="just">
              <a:buNone/>
            </a:pPr>
            <a:r>
              <a:rPr lang="ru-RU" sz="1100" i="0" dirty="0">
                <a:solidFill>
                  <a:srgbClr val="392C84"/>
                </a:solidFill>
                <a:effectLst/>
                <a:latin typeface="Roboto" panose="02000000000000000000" pitchFamily="2" charset="0"/>
              </a:rPr>
              <a:t>2. Очистить и нормализовать: привести к единой схеме, исправить типы, обработать пропуски</a:t>
            </a:r>
          </a:p>
          <a:p>
            <a:pPr marL="0" indent="0" algn="just">
              <a:buNone/>
            </a:pPr>
            <a:r>
              <a:rPr lang="ru-RU" sz="1100" i="0" dirty="0">
                <a:solidFill>
                  <a:srgbClr val="392C84"/>
                </a:solidFill>
                <a:effectLst/>
                <a:latin typeface="Roboto" panose="02000000000000000000" pitchFamily="2" charset="0"/>
              </a:rPr>
              <a:t>3. Обеспечить качество: внедрить автоматические проверки данных на всех этапах</a:t>
            </a:r>
          </a:p>
          <a:p>
            <a:pPr marL="0" indent="0" algn="just">
              <a:buNone/>
            </a:pPr>
            <a:r>
              <a:rPr lang="ru-RU" sz="1100" i="0" dirty="0">
                <a:solidFill>
                  <a:srgbClr val="392C84"/>
                </a:solidFill>
                <a:effectLst/>
                <a:latin typeface="Roboto" panose="02000000000000000000" pitchFamily="2" charset="0"/>
              </a:rPr>
              <a:t>4. Спроектировать DWH: реализовать классическую архитектуру Stage → DDS → DM</a:t>
            </a:r>
          </a:p>
          <a:p>
            <a:pPr marL="0" indent="0" algn="just">
              <a:buNone/>
            </a:pPr>
            <a:r>
              <a:rPr lang="ru-RU" sz="1100" i="0" dirty="0">
                <a:solidFill>
                  <a:srgbClr val="392C84"/>
                </a:solidFill>
                <a:effectLst/>
                <a:latin typeface="Roboto" panose="02000000000000000000" pitchFamily="2" charset="0"/>
              </a:rPr>
              <a:t>5. Подготовить аналитические витрины: для ответов на бизнес-вопросы</a:t>
            </a:r>
            <a:endParaRPr lang="ru-RU" sz="1100" dirty="0">
              <a:solidFill>
                <a:srgbClr val="392C84"/>
              </a:solidFill>
              <a:latin typeface="Roboto" panose="02000000000000000000" pitchFamily="2" charset="0"/>
            </a:endParaRPr>
          </a:p>
          <a:p>
            <a:pPr algn="just"/>
            <a:endParaRPr lang="en-US" sz="1050" dirty="0">
              <a:solidFill>
                <a:srgbClr val="392C84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a:endParaRPr>
          </a:p>
        </p:txBody>
      </p: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5A83D9BC-8FF6-FA20-120D-E5428FFD403B}"/>
              </a:ext>
            </a:extLst>
          </p:cNvPr>
          <p:cNvSpPr txBox="1">
            <a:spLocks/>
          </p:cNvSpPr>
          <p:nvPr/>
        </p:nvSpPr>
        <p:spPr>
          <a:xfrm>
            <a:off x="5476236" y="54919"/>
            <a:ext cx="5608318" cy="8569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kumimoji="0" sz="2400" b="1" i="0" u="none" strike="noStrike" cap="none" spc="0" normalizeH="0" baseline="0">
                <a:ln>
                  <a:noFill/>
                </a:ln>
                <a:solidFill>
                  <a:srgbClr val="392C84"/>
                </a:solidFill>
                <a:effectLst>
                  <a:innerShdw blurRad="63500" dist="50800" dir="5400000">
                    <a:prstClr val="black">
                      <a:alpha val="50000"/>
                    </a:prstClr>
                  </a:innerShdw>
                </a:effectLst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/>
              <a:t>Описание задачи проекта</a:t>
            </a:r>
            <a:endParaRPr lang="en-US" sz="3200" dirty="0"/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E481E6D0-256C-4B47-1B12-92E5CFF58891}"/>
              </a:ext>
            </a:extLst>
          </p:cNvPr>
          <p:cNvSpPr txBox="1">
            <a:spLocks/>
          </p:cNvSpPr>
          <p:nvPr/>
        </p:nvSpPr>
        <p:spPr>
          <a:xfrm>
            <a:off x="5476232" y="1565380"/>
            <a:ext cx="6400803" cy="8569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b="1">
                <a:solidFill>
                  <a:srgbClr val="392C84"/>
                </a:solidFill>
                <a:effectLst>
                  <a:innerShdw blurRad="63500" dist="50800" dir="5400000">
                    <a:prstClr val="black">
                      <a:alpha val="50000"/>
                    </a:prstClr>
                  </a:inn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ru-RU" dirty="0">
                <a:solidFill>
                  <a:schemeClr val="bg1"/>
                </a:solidFill>
              </a:rPr>
              <a:t>Постановка задачи</a:t>
            </a:r>
            <a:r>
              <a:rPr lang="en-US" dirty="0">
                <a:solidFill>
                  <a:schemeClr val="bg1"/>
                </a:solidFill>
              </a:rPr>
              <a:t>: </a:t>
            </a:r>
            <a:r>
              <a:rPr lang="ru-RU" sz="1600" dirty="0"/>
              <a:t>построить воспроизводимую </a:t>
            </a:r>
            <a:r>
              <a:rPr lang="ru-RU" sz="1400" dirty="0"/>
              <a:t>ETL</a:t>
            </a:r>
            <a:r>
              <a:rPr lang="ru-RU" sz="1600" dirty="0"/>
              <a:t>‑цепочку, нормализовать данные, загрузить их в базу и создать аналитические витрины.</a:t>
            </a:r>
          </a:p>
          <a:p>
            <a:pPr algn="just"/>
            <a:endParaRPr lang="en-US" sz="1600" dirty="0"/>
          </a:p>
        </p:txBody>
      </p:sp>
      <p:sp>
        <p:nvSpPr>
          <p:cNvPr id="7" name="Content Placeholder 15">
            <a:extLst>
              <a:ext uri="{FF2B5EF4-FFF2-40B4-BE49-F238E27FC236}">
                <a16:creationId xmlns:a16="http://schemas.microsoft.com/office/drawing/2014/main" id="{F3E0CB49-BD79-DBD1-E21A-A7513A24207C}"/>
              </a:ext>
            </a:extLst>
          </p:cNvPr>
          <p:cNvSpPr txBox="1">
            <a:spLocks/>
          </p:cNvSpPr>
          <p:nvPr/>
        </p:nvSpPr>
        <p:spPr>
          <a:xfrm>
            <a:off x="5491478" y="4861093"/>
            <a:ext cx="6400804" cy="1831543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ru-RU" sz="1600" b="1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Бизнес-вопросы, на которые отвечает проект</a:t>
            </a:r>
          </a:p>
          <a:p>
            <a:pPr marL="0" indent="0" algn="just">
              <a:buNone/>
            </a:pPr>
            <a:r>
              <a:rPr lang="ru-RU" sz="1300" i="0" dirty="0">
                <a:solidFill>
                  <a:srgbClr val="392C84"/>
                </a:solidFill>
                <a:effectLst/>
                <a:latin typeface="Roboto" panose="02000000000000000000" pitchFamily="2" charset="0"/>
              </a:rPr>
              <a:t>- Какие команды самые успешные в истории TI?</a:t>
            </a:r>
          </a:p>
          <a:p>
            <a:pPr marL="0" indent="0" algn="just">
              <a:buNone/>
            </a:pPr>
            <a:r>
              <a:rPr lang="ru-RU" sz="1300" i="0" dirty="0">
                <a:solidFill>
                  <a:srgbClr val="392C84"/>
                </a:solidFill>
                <a:effectLst/>
                <a:latin typeface="Roboto" panose="02000000000000000000" pitchFamily="2" charset="0"/>
              </a:rPr>
              <a:t>- Как менялись призовые по годам?</a:t>
            </a:r>
          </a:p>
          <a:p>
            <a:pPr marL="0" indent="0" algn="just">
              <a:buNone/>
            </a:pPr>
            <a:r>
              <a:rPr lang="ru-RU" sz="1300" i="0" dirty="0">
                <a:solidFill>
                  <a:srgbClr val="392C84"/>
                </a:solidFill>
                <a:effectLst/>
                <a:latin typeface="Roboto" panose="02000000000000000000" pitchFamily="2" charset="0"/>
              </a:rPr>
              <a:t>- Игроки из каких стран заработали больше всего?</a:t>
            </a:r>
          </a:p>
          <a:p>
            <a:pPr marL="0" indent="0" algn="just">
              <a:buNone/>
            </a:pPr>
            <a:r>
              <a:rPr lang="ru-RU" sz="1300" i="0" dirty="0">
                <a:solidFill>
                  <a:srgbClr val="392C84"/>
                </a:solidFill>
                <a:effectLst/>
                <a:latin typeface="Roboto" panose="02000000000000000000" pitchFamily="2" charset="0"/>
              </a:rPr>
              <a:t>- Какие герои были в мете в разные годы?</a:t>
            </a:r>
          </a:p>
          <a:p>
            <a:pPr marL="0" indent="0" algn="just">
              <a:buNone/>
            </a:pPr>
            <a:r>
              <a:rPr lang="ru-RU" sz="1300" i="0" dirty="0">
                <a:solidFill>
                  <a:srgbClr val="392C84"/>
                </a:solidFill>
                <a:effectLst/>
                <a:latin typeface="Roboto" panose="02000000000000000000" pitchFamily="2" charset="0"/>
              </a:rPr>
              <a:t>- Как менялись составы команд-победителей?</a:t>
            </a:r>
            <a:endParaRPr lang="en-US" sz="1200" dirty="0">
              <a:solidFill>
                <a:srgbClr val="392C84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511315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D67828-E41B-A974-FA98-3868BC889E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3DCF1850-DCA9-F055-54AA-837CC12B4E53}"/>
              </a:ext>
            </a:extLst>
          </p:cNvPr>
          <p:cNvSpPr txBox="1">
            <a:spLocks/>
          </p:cNvSpPr>
          <p:nvPr/>
        </p:nvSpPr>
        <p:spPr>
          <a:xfrm>
            <a:off x="453958" y="181379"/>
            <a:ext cx="8699770" cy="8569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kumimoji="0" sz="2400" b="1" i="0" u="none" strike="noStrike" cap="none" spc="0" normalizeH="0" baseline="0">
                <a:ln>
                  <a:noFill/>
                </a:ln>
                <a:solidFill>
                  <a:srgbClr val="392C84"/>
                </a:solidFill>
                <a:effectLst>
                  <a:innerShdw blurRad="63500" dist="50800" dir="5400000">
                    <a:prstClr val="black">
                      <a:alpha val="50000"/>
                    </a:prstClr>
                  </a:innerShdw>
                </a:effectLst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/>
              <a:t>Итоговая модель DWH, схема связей,  созвездие</a:t>
            </a:r>
            <a:endParaRPr lang="en-US" sz="3200" dirty="0"/>
          </a:p>
        </p:txBody>
      </p:sp>
      <p:graphicFrame>
        <p:nvGraphicFramePr>
          <p:cNvPr id="2" name="Таблица 1">
            <a:extLst>
              <a:ext uri="{FF2B5EF4-FFF2-40B4-BE49-F238E27FC236}">
                <a16:creationId xmlns:a16="http://schemas.microsoft.com/office/drawing/2014/main" id="{30C8F440-2B6B-A0E8-FA64-0F1D10EB15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2619331"/>
              </p:ext>
            </p:extLst>
          </p:nvPr>
        </p:nvGraphicFramePr>
        <p:xfrm>
          <a:off x="629705" y="1342416"/>
          <a:ext cx="10932590" cy="4738210"/>
        </p:xfrm>
        <a:graphic>
          <a:graphicData uri="http://schemas.openxmlformats.org/drawingml/2006/table">
            <a:tbl>
              <a:tblPr/>
              <a:tblGrid>
                <a:gridCol w="2791753">
                  <a:extLst>
                    <a:ext uri="{9D8B030D-6E8A-4147-A177-3AD203B41FA5}">
                      <a16:colId xmlns:a16="http://schemas.microsoft.com/office/drawing/2014/main" val="3751409571"/>
                    </a:ext>
                  </a:extLst>
                </a:gridCol>
                <a:gridCol w="2642575">
                  <a:extLst>
                    <a:ext uri="{9D8B030D-6E8A-4147-A177-3AD203B41FA5}">
                      <a16:colId xmlns:a16="http://schemas.microsoft.com/office/drawing/2014/main" val="481176164"/>
                    </a:ext>
                  </a:extLst>
                </a:gridCol>
                <a:gridCol w="1683577">
                  <a:extLst>
                    <a:ext uri="{9D8B030D-6E8A-4147-A177-3AD203B41FA5}">
                      <a16:colId xmlns:a16="http://schemas.microsoft.com/office/drawing/2014/main" val="2491813361"/>
                    </a:ext>
                  </a:extLst>
                </a:gridCol>
                <a:gridCol w="3814685">
                  <a:extLst>
                    <a:ext uri="{9D8B030D-6E8A-4147-A177-3AD203B41FA5}">
                      <a16:colId xmlns:a16="http://schemas.microsoft.com/office/drawing/2014/main" val="3725426102"/>
                    </a:ext>
                  </a:extLst>
                </a:gridCol>
              </a:tblGrid>
              <a:tr h="412099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1" i="0" u="none" strike="noStrike" dirty="0">
                          <a:solidFill>
                            <a:schemeClr val="bg1"/>
                          </a:solidFill>
                          <a:effectLst/>
                          <a:latin typeface="Neue Haas Grotesk Text Pro" panose="020B0504020202020204" pitchFamily="34" charset="0"/>
                        </a:rPr>
                        <a:t>Внешний ключ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1" i="0" u="none" strike="noStrike">
                          <a:solidFill>
                            <a:schemeClr val="bg1"/>
                          </a:solidFill>
                          <a:effectLst/>
                          <a:latin typeface="Neue Haas Grotesk Text Pro" panose="020B0504020202020204" pitchFamily="34" charset="0"/>
                        </a:rPr>
                        <a:t>Таблица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1" i="0" u="none" strike="noStrike">
                          <a:solidFill>
                            <a:schemeClr val="bg1"/>
                          </a:solidFill>
                          <a:effectLst/>
                          <a:latin typeface="Neue Haas Grotesk Text Pro" panose="020B0504020202020204" pitchFamily="34" charset="0"/>
                        </a:rPr>
                        <a:t>Куда ссылается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1" i="0" u="none" strike="noStrike">
                          <a:solidFill>
                            <a:schemeClr val="bg1"/>
                          </a:solidFill>
                          <a:effectLst/>
                          <a:latin typeface="Neue Haas Grotesk Text Pro" panose="020B0504020202020204" pitchFamily="34" charset="0"/>
                        </a:rPr>
                        <a:t>Что связывает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32984650"/>
                  </a:ext>
                </a:extLst>
              </a:tr>
              <a:tr h="41209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Neue Haas Grotesk Text Pro" panose="020B0504020202020204" pitchFamily="34" charset="0"/>
                        </a:rPr>
                        <a:t>fk_winners_year</a:t>
                      </a:r>
                      <a:endParaRPr lang="en-US" sz="1600" b="0" i="0" u="none" strike="noStrike" dirty="0">
                        <a:solidFill>
                          <a:schemeClr val="bg1"/>
                        </a:solidFill>
                        <a:effectLst/>
                        <a:latin typeface="Neue Haas Grotesk Text Pro" panose="020B05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Neue Haas Grotesk Text Pro" panose="020B0504020202020204" pitchFamily="34" charset="0"/>
                        </a:rPr>
                        <a:t>f_winners_top3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chemeClr val="bg1"/>
                          </a:solidFill>
                          <a:effectLst/>
                          <a:latin typeface="Neue Haas Grotesk Text Pro" panose="020B0504020202020204" pitchFamily="34" charset="0"/>
                        </a:rPr>
                        <a:t>dim_year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600" b="0" i="0" u="none" strike="noStrike">
                          <a:solidFill>
                            <a:schemeClr val="bg1"/>
                          </a:solidFill>
                          <a:effectLst/>
                          <a:latin typeface="Neue Haas Grotesk Text Pro" panose="020B0504020202020204" pitchFamily="34" charset="0"/>
                        </a:rPr>
                        <a:t>Привязывает результаты к году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0310551"/>
                  </a:ext>
                </a:extLst>
              </a:tr>
              <a:tr h="41209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chemeClr val="bg1"/>
                          </a:solidFill>
                          <a:effectLst/>
                          <a:latin typeface="Neue Haas Grotesk Text Pro" panose="020B0504020202020204" pitchFamily="34" charset="0"/>
                        </a:rPr>
                        <a:t>fk_winners_team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chemeClr val="bg1"/>
                          </a:solidFill>
                          <a:effectLst/>
                          <a:latin typeface="Neue Haas Grotesk Text Pro" panose="020B0504020202020204" pitchFamily="34" charset="0"/>
                        </a:rPr>
                        <a:t>f_winners_top3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chemeClr val="bg1"/>
                          </a:solidFill>
                          <a:effectLst/>
                          <a:latin typeface="Neue Haas Grotesk Text Pro" panose="020B0504020202020204" pitchFamily="34" charset="0"/>
                        </a:rPr>
                        <a:t>dim_team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600" b="0" i="0" u="none" strike="noStrike">
                          <a:solidFill>
                            <a:schemeClr val="bg1"/>
                          </a:solidFill>
                          <a:effectLst/>
                          <a:latin typeface="Neue Haas Grotesk Text Pro" panose="020B0504020202020204" pitchFamily="34" charset="0"/>
                        </a:rPr>
                        <a:t>Привязывает результаты к команде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76330559"/>
                  </a:ext>
                </a:extLst>
              </a:tr>
              <a:tr h="41209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chemeClr val="bg1"/>
                          </a:solidFill>
                          <a:effectLst/>
                          <a:latin typeface="Neue Haas Grotesk Text Pro" panose="020B0504020202020204" pitchFamily="34" charset="0"/>
                        </a:rPr>
                        <a:t>fk_roster_year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Neue Haas Grotesk Text Pro" panose="020B0504020202020204" pitchFamily="34" charset="0"/>
                        </a:rPr>
                        <a:t>f_team_roster</a:t>
                      </a:r>
                      <a:endParaRPr lang="en-US" sz="1600" b="0" i="0" u="none" strike="noStrike" dirty="0">
                        <a:solidFill>
                          <a:schemeClr val="bg1"/>
                        </a:solidFill>
                        <a:effectLst/>
                        <a:latin typeface="Neue Haas Grotesk Text Pro" panose="020B05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chemeClr val="bg1"/>
                          </a:solidFill>
                          <a:effectLst/>
                          <a:latin typeface="Neue Haas Grotesk Text Pro" panose="020B0504020202020204" pitchFamily="34" charset="0"/>
                        </a:rPr>
                        <a:t>dim_year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600" b="0" i="0" u="none" strike="noStrike">
                          <a:solidFill>
                            <a:schemeClr val="bg1"/>
                          </a:solidFill>
                          <a:effectLst/>
                          <a:latin typeface="Neue Haas Grotesk Text Pro" panose="020B0504020202020204" pitchFamily="34" charset="0"/>
                        </a:rPr>
                        <a:t>Привязывает состав к году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022510"/>
                  </a:ext>
                </a:extLst>
              </a:tr>
              <a:tr h="41209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chemeClr val="bg1"/>
                          </a:solidFill>
                          <a:effectLst/>
                          <a:latin typeface="Neue Haas Grotesk Text Pro" panose="020B0504020202020204" pitchFamily="34" charset="0"/>
                        </a:rPr>
                        <a:t>fk_roster_team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Neue Haas Grotesk Text Pro" panose="020B0504020202020204" pitchFamily="34" charset="0"/>
                        </a:rPr>
                        <a:t>f_team_roster</a:t>
                      </a:r>
                      <a:endParaRPr lang="en-US" sz="1600" b="0" i="0" u="none" strike="noStrike" dirty="0">
                        <a:solidFill>
                          <a:schemeClr val="bg1"/>
                        </a:solidFill>
                        <a:effectLst/>
                        <a:latin typeface="Neue Haas Grotesk Text Pro" panose="020B05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Neue Haas Grotesk Text Pro" panose="020B0504020202020204" pitchFamily="34" charset="0"/>
                        </a:rPr>
                        <a:t>dim_team</a:t>
                      </a:r>
                      <a:endParaRPr lang="en-US" sz="1600" b="0" i="0" u="none" strike="noStrike" dirty="0">
                        <a:solidFill>
                          <a:schemeClr val="bg1"/>
                        </a:solidFill>
                        <a:effectLst/>
                        <a:latin typeface="Neue Haas Grotesk Text Pro" panose="020B05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600" b="0" i="0" u="none" strike="noStrike">
                          <a:solidFill>
                            <a:schemeClr val="bg1"/>
                          </a:solidFill>
                          <a:effectLst/>
                          <a:latin typeface="Neue Haas Grotesk Text Pro" panose="020B0504020202020204" pitchFamily="34" charset="0"/>
                        </a:rPr>
                        <a:t>Привязывает состав к команде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6801470"/>
                  </a:ext>
                </a:extLst>
              </a:tr>
              <a:tr h="41209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chemeClr val="bg1"/>
                          </a:solidFill>
                          <a:effectLst/>
                          <a:latin typeface="Neue Haas Grotesk Text Pro" panose="020B0504020202020204" pitchFamily="34" charset="0"/>
                        </a:rPr>
                        <a:t>fk_roster_player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chemeClr val="bg1"/>
                          </a:solidFill>
                          <a:effectLst/>
                          <a:latin typeface="Neue Haas Grotesk Text Pro" panose="020B0504020202020204" pitchFamily="34" charset="0"/>
                        </a:rPr>
                        <a:t>f_team_roster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Neue Haas Grotesk Text Pro" panose="020B0504020202020204" pitchFamily="34" charset="0"/>
                        </a:rPr>
                        <a:t>dim_player</a:t>
                      </a:r>
                      <a:endParaRPr lang="en-US" sz="1600" b="0" i="0" u="none" strike="noStrike" dirty="0">
                        <a:solidFill>
                          <a:schemeClr val="bg1"/>
                        </a:solidFill>
                        <a:effectLst/>
                        <a:latin typeface="Neue Haas Grotesk Text Pro" panose="020B05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600" b="0" i="0" u="none" strike="noStrike">
                          <a:solidFill>
                            <a:schemeClr val="bg1"/>
                          </a:solidFill>
                          <a:effectLst/>
                          <a:latin typeface="Neue Haas Grotesk Text Pro" panose="020B0504020202020204" pitchFamily="34" charset="0"/>
                        </a:rPr>
                        <a:t>Привязывает состав к игроку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56984309"/>
                  </a:ext>
                </a:extLst>
              </a:tr>
              <a:tr h="41209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chemeClr val="bg1"/>
                          </a:solidFill>
                          <a:effectLst/>
                          <a:latin typeface="Neue Haas Grotesk Text Pro" panose="020B0504020202020204" pitchFamily="34" charset="0"/>
                        </a:rPr>
                        <a:t>fk_hero_year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chemeClr val="bg1"/>
                          </a:solidFill>
                          <a:effectLst/>
                          <a:latin typeface="Neue Haas Grotesk Text Pro" panose="020B0504020202020204" pitchFamily="34" charset="0"/>
                        </a:rPr>
                        <a:t>f_hero_picks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Neue Haas Grotesk Text Pro" panose="020B0504020202020204" pitchFamily="34" charset="0"/>
                        </a:rPr>
                        <a:t>dim_year</a:t>
                      </a:r>
                      <a:endParaRPr lang="en-US" sz="1600" b="0" i="0" u="none" strike="noStrike" dirty="0">
                        <a:solidFill>
                          <a:schemeClr val="bg1"/>
                        </a:solidFill>
                        <a:effectLst/>
                        <a:latin typeface="Neue Haas Grotesk Text Pro" panose="020B05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Neue Haas Grotesk Text Pro" panose="020B0504020202020204" pitchFamily="34" charset="0"/>
                        </a:rPr>
                        <a:t>Привязывает пики к году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29497344"/>
                  </a:ext>
                </a:extLst>
              </a:tr>
              <a:tr h="41209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chemeClr val="bg1"/>
                          </a:solidFill>
                          <a:effectLst/>
                          <a:latin typeface="Neue Haas Grotesk Text Pro" panose="020B0504020202020204" pitchFamily="34" charset="0"/>
                        </a:rPr>
                        <a:t>fk_hero_hero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chemeClr val="bg1"/>
                          </a:solidFill>
                          <a:effectLst/>
                          <a:latin typeface="Neue Haas Grotesk Text Pro" panose="020B0504020202020204" pitchFamily="34" charset="0"/>
                        </a:rPr>
                        <a:t>f_hero_picks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Neue Haas Grotesk Text Pro" panose="020B0504020202020204" pitchFamily="34" charset="0"/>
                        </a:rPr>
                        <a:t>dim_hero</a:t>
                      </a:r>
                      <a:endParaRPr lang="en-US" sz="1600" b="0" i="0" u="none" strike="noStrike" dirty="0">
                        <a:solidFill>
                          <a:schemeClr val="bg1"/>
                        </a:solidFill>
                        <a:effectLst/>
                        <a:latin typeface="Neue Haas Grotesk Text Pro" panose="020B05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Neue Haas Grotesk Text Pro" panose="020B0504020202020204" pitchFamily="34" charset="0"/>
                        </a:rPr>
                        <a:t>Привязывает пики к герою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1837027"/>
                  </a:ext>
                </a:extLst>
              </a:tr>
              <a:tr h="41209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chemeClr val="bg1"/>
                          </a:solidFill>
                          <a:effectLst/>
                          <a:latin typeface="Neue Haas Grotesk Text Pro" panose="020B0504020202020204" pitchFamily="34" charset="0"/>
                        </a:rPr>
                        <a:t>fk_player_country_year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chemeClr val="bg1"/>
                          </a:solidFill>
                          <a:effectLst/>
                          <a:latin typeface="Neue Haas Grotesk Text Pro" panose="020B0504020202020204" pitchFamily="34" charset="0"/>
                        </a:rPr>
                        <a:t>f_player_country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chemeClr val="bg1"/>
                          </a:solidFill>
                          <a:effectLst/>
                          <a:latin typeface="Neue Haas Grotesk Text Pro" panose="020B0504020202020204" pitchFamily="34" charset="0"/>
                        </a:rPr>
                        <a:t>dim_year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Neue Haas Grotesk Text Pro" panose="020B0504020202020204" pitchFamily="34" charset="0"/>
                        </a:rPr>
                        <a:t>Привязывает национальность к году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4687485"/>
                  </a:ext>
                </a:extLst>
              </a:tr>
              <a:tr h="41209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chemeClr val="bg1"/>
                          </a:solidFill>
                          <a:effectLst/>
                          <a:latin typeface="Neue Haas Grotesk Text Pro" panose="020B0504020202020204" pitchFamily="34" charset="0"/>
                        </a:rPr>
                        <a:t>fk_player_country_player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chemeClr val="bg1"/>
                          </a:solidFill>
                          <a:effectLst/>
                          <a:latin typeface="Neue Haas Grotesk Text Pro" panose="020B0504020202020204" pitchFamily="34" charset="0"/>
                        </a:rPr>
                        <a:t>f_player_country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chemeClr val="bg1"/>
                          </a:solidFill>
                          <a:effectLst/>
                          <a:latin typeface="Neue Haas Grotesk Text Pro" panose="020B0504020202020204" pitchFamily="34" charset="0"/>
                        </a:rPr>
                        <a:t>dim_player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Neue Haas Grotesk Text Pro" panose="020B0504020202020204" pitchFamily="34" charset="0"/>
                        </a:rPr>
                        <a:t>Привязывает национальность к игроку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30783277"/>
                  </a:ext>
                </a:extLst>
              </a:tr>
              <a:tr h="41209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chemeClr val="bg1"/>
                          </a:solidFill>
                          <a:effectLst/>
                          <a:latin typeface="Neue Haas Grotesk Text Pro" panose="020B0504020202020204" pitchFamily="34" charset="0"/>
                        </a:rPr>
                        <a:t>fk_player_country_country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chemeClr val="bg1"/>
                          </a:solidFill>
                          <a:effectLst/>
                          <a:latin typeface="Neue Haas Grotesk Text Pro" panose="020B0504020202020204" pitchFamily="34" charset="0"/>
                        </a:rPr>
                        <a:t>f_player_country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chemeClr val="bg1"/>
                          </a:solidFill>
                          <a:effectLst/>
                          <a:latin typeface="Neue Haas Grotesk Text Pro" panose="020B0504020202020204" pitchFamily="34" charset="0"/>
                        </a:rPr>
                        <a:t>dim_country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Neue Haas Grotesk Text Pro" panose="020B0504020202020204" pitchFamily="34" charset="0"/>
                        </a:rPr>
                        <a:t>Привязывает национальность к стране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51753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333791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276384-64FE-BF50-2B90-76E3265009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 descr="Изображение выглядит как небо, ночь, пространство, круг&#10;&#10;Автоматически созданное описание">
            <a:extLst>
              <a:ext uri="{FF2B5EF4-FFF2-40B4-BE49-F238E27FC236}">
                <a16:creationId xmlns:a16="http://schemas.microsoft.com/office/drawing/2014/main" id="{80E30D57-7D83-0656-D7A6-18E1F880437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141" b="10922"/>
          <a:stretch/>
        </p:blipFill>
        <p:spPr>
          <a:xfrm>
            <a:off x="0" y="814484"/>
            <a:ext cx="12191999" cy="5070594"/>
          </a:xfrm>
          <a:prstGeom prst="rect">
            <a:avLst/>
          </a:prstGeom>
        </p:spPr>
      </p:pic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C9603911-3DCB-D85B-BEF5-2226E73BECF0}"/>
              </a:ext>
            </a:extLst>
          </p:cNvPr>
          <p:cNvSpPr txBox="1">
            <a:spLocks/>
          </p:cNvSpPr>
          <p:nvPr/>
        </p:nvSpPr>
        <p:spPr>
          <a:xfrm>
            <a:off x="453958" y="68095"/>
            <a:ext cx="7143344" cy="8569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kumimoji="0" sz="2400" b="1" i="0" u="none" strike="noStrike" cap="none" spc="0" normalizeH="0" baseline="0">
                <a:ln>
                  <a:noFill/>
                </a:ln>
                <a:solidFill>
                  <a:srgbClr val="392C84"/>
                </a:solidFill>
                <a:effectLst>
                  <a:innerShdw blurRad="63500" dist="50800" dir="5400000">
                    <a:prstClr val="black">
                      <a:alpha val="50000"/>
                    </a:prstClr>
                  </a:innerShdw>
                </a:effectLst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/>
              <a:t>Аналитические витрины</a:t>
            </a:r>
            <a:endParaRPr lang="en-US" sz="3200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FAB4440-5E20-51F7-81B5-B6409E25054D}"/>
              </a:ext>
            </a:extLst>
          </p:cNvPr>
          <p:cNvSpPr txBox="1">
            <a:spLocks/>
          </p:cNvSpPr>
          <p:nvPr/>
        </p:nvSpPr>
        <p:spPr>
          <a:xfrm>
            <a:off x="453958" y="814484"/>
            <a:ext cx="11530521" cy="227611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ru-RU" sz="1600" b="1" dirty="0">
                <a:solidFill>
                  <a:srgbClr val="AAAEE8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/</a:t>
            </a:r>
            <a:r>
              <a:rPr lang="ru-RU" sz="1600" b="1" dirty="0" err="1">
                <a:solidFill>
                  <a:srgbClr val="AAAEE8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sql</a:t>
            </a:r>
            <a:r>
              <a:rPr lang="ru-RU" sz="1600" b="1" dirty="0">
                <a:solidFill>
                  <a:srgbClr val="AAAEE8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/</a:t>
            </a:r>
            <a:r>
              <a:rPr lang="ru-RU" sz="1600" b="1" dirty="0" err="1">
                <a:solidFill>
                  <a:srgbClr val="AAAEE8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marts</a:t>
            </a:r>
            <a:r>
              <a:rPr lang="ru-RU" sz="1600" b="1" dirty="0">
                <a:solidFill>
                  <a:srgbClr val="AAAEE8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/ </a:t>
            </a:r>
            <a:r>
              <a:rPr lang="ru-RU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— аналитические витрины</a:t>
            </a:r>
            <a:br>
              <a:rPr lang="ru-RU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r>
              <a:rPr lang="ru-RU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Содержит SQL-запросы с готовыми агрегатами, отвечающими на ключевые бизнес-вопросы.</a:t>
            </a:r>
            <a:br>
              <a:rPr lang="ru-RU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r>
              <a:rPr lang="ru-RU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Витрины строятся на основе схемы </a:t>
            </a:r>
            <a:r>
              <a:rPr lang="ru-RU" sz="16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dm</a:t>
            </a:r>
            <a:r>
              <a:rPr lang="ru-RU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(факты и измерения) и могут </a:t>
            </a:r>
            <a:r>
              <a:rPr lang="ru-RU" sz="16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переиспользоваться</a:t>
            </a:r>
            <a:r>
              <a:rPr lang="ru-RU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в разных </a:t>
            </a:r>
            <a:r>
              <a:rPr lang="ru-RU" sz="16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дашбордах</a:t>
            </a:r>
            <a:r>
              <a:rPr lang="ru-RU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ru-RU" sz="16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Примеры:</a:t>
            </a:r>
            <a:br>
              <a:rPr lang="ru-RU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r>
              <a:rPr lang="ru-RU" sz="1600" dirty="0" err="1">
                <a:solidFill>
                  <a:srgbClr val="AAAEE8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mart_team_prize.sql</a:t>
            </a:r>
            <a:r>
              <a:rPr lang="ru-RU" sz="1600" dirty="0">
                <a:solidFill>
                  <a:srgbClr val="AAAEE8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— призовые по командам</a:t>
            </a:r>
            <a:br>
              <a:rPr lang="ru-RU" sz="1600" dirty="0">
                <a:solidFill>
                  <a:srgbClr val="AAAEE8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r>
              <a:rPr lang="ru-RU" sz="1600" dirty="0" err="1">
                <a:solidFill>
                  <a:srgbClr val="AAAEE8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mart_hero_popularity.sql</a:t>
            </a:r>
            <a:r>
              <a:rPr lang="ru-RU" sz="1600" dirty="0">
                <a:solidFill>
                  <a:srgbClr val="AAAEE8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— популярность героев по годам</a:t>
            </a:r>
          </a:p>
        </p:txBody>
      </p:sp>
      <p:sp>
        <p:nvSpPr>
          <p:cNvPr id="2" name="Объект 2">
            <a:extLst>
              <a:ext uri="{FF2B5EF4-FFF2-40B4-BE49-F238E27FC236}">
                <a16:creationId xmlns:a16="http://schemas.microsoft.com/office/drawing/2014/main" id="{B5812335-F5C8-BC2D-AAC5-6C2B254B3E7F}"/>
              </a:ext>
            </a:extLst>
          </p:cNvPr>
          <p:cNvSpPr txBox="1">
            <a:spLocks/>
          </p:cNvSpPr>
          <p:nvPr/>
        </p:nvSpPr>
        <p:spPr>
          <a:xfrm>
            <a:off x="453957" y="3006003"/>
            <a:ext cx="11530521" cy="3698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ru-RU" sz="1600" b="1" dirty="0">
                <a:solidFill>
                  <a:srgbClr val="AAAEE8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/</a:t>
            </a:r>
            <a:r>
              <a:rPr lang="ru-RU" sz="1600" b="1" dirty="0" err="1">
                <a:solidFill>
                  <a:srgbClr val="AAAEE8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sql</a:t>
            </a:r>
            <a:r>
              <a:rPr lang="ru-RU" sz="1600" b="1" dirty="0">
                <a:solidFill>
                  <a:srgbClr val="AAAEE8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/</a:t>
            </a:r>
            <a:r>
              <a:rPr lang="ru-RU" sz="1600" b="1" dirty="0" err="1">
                <a:solidFill>
                  <a:srgbClr val="AAAEE8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dashboard_queries</a:t>
            </a:r>
            <a:r>
              <a:rPr lang="ru-RU" sz="1600" b="1" dirty="0">
                <a:solidFill>
                  <a:srgbClr val="AAAEE8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/ </a:t>
            </a:r>
            <a:r>
              <a:rPr lang="ru-RU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— запросы для </a:t>
            </a:r>
            <a:r>
              <a:rPr lang="ru-RU" sz="16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дашбордов</a:t>
            </a:r>
            <a:br>
              <a:rPr lang="ru-RU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r>
              <a:rPr lang="ru-RU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Содержит специализированные SQL-запросы под конкретные визуализации в Yandex </a:t>
            </a:r>
            <a:r>
              <a:rPr lang="ru-RU" sz="16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DataLens</a:t>
            </a:r>
            <a:r>
              <a:rPr lang="ru-RU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</a:t>
            </a:r>
            <a:br>
              <a:rPr lang="ru-RU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r>
              <a:rPr lang="ru-RU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Каждый файл соответствует одному графику и содержит готовую агрегацию, сортировку и все необходимые поля.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ru-RU" sz="16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Что включают: </a:t>
            </a:r>
            <a:r>
              <a:rPr lang="ru-RU" sz="1600" dirty="0">
                <a:solidFill>
                  <a:srgbClr val="AAAEE8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линейные графики динамики; карты с </a:t>
            </a:r>
            <a:r>
              <a:rPr lang="ru-RU" sz="1600" dirty="0" err="1">
                <a:solidFill>
                  <a:srgbClr val="AAAEE8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геокоординатами</a:t>
            </a:r>
            <a:r>
              <a:rPr lang="ru-RU" sz="1600" dirty="0">
                <a:solidFill>
                  <a:srgbClr val="AAAEE8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; таблицы; детальные составы с атрибутами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ru-RU" sz="1600" b="1" dirty="0">
                <a:solidFill>
                  <a:srgbClr val="AAAEE8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Процесс использования:</a:t>
            </a:r>
            <a:br>
              <a:rPr lang="ru-RU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r>
              <a:rPr lang="ru-RU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Выполнить запрос в </a:t>
            </a:r>
            <a:r>
              <a:rPr lang="ru-RU" sz="16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PostgreSQL</a:t>
            </a:r>
            <a:r>
              <a:rPr lang="ru-RU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(схема </a:t>
            </a:r>
            <a:r>
              <a:rPr lang="ru-RU" sz="16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dm</a:t>
            </a:r>
            <a:r>
              <a:rPr lang="ru-RU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/ </a:t>
            </a:r>
            <a:r>
              <a:rPr lang="ru-RU" sz="16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dds</a:t>
            </a:r>
            <a:r>
              <a:rPr lang="ru-RU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)</a:t>
            </a:r>
            <a:br>
              <a:rPr lang="ru-RU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r>
              <a:rPr lang="ru-RU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Экспортировать результат в CSV</a:t>
            </a:r>
            <a:br>
              <a:rPr lang="ru-RU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r>
              <a:rPr lang="ru-RU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Загрузить в </a:t>
            </a:r>
            <a:r>
              <a:rPr lang="ru-RU" sz="16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DataLens</a:t>
            </a:r>
            <a:r>
              <a:rPr lang="ru-RU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и построить график</a:t>
            </a:r>
            <a:br>
              <a:rPr lang="ru-RU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r>
              <a:rPr lang="ru-RU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Добавить на </a:t>
            </a:r>
            <a:r>
              <a:rPr lang="ru-RU" sz="16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дашборд</a:t>
            </a:r>
            <a:endParaRPr lang="ru-RU" sz="1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45E82DC-32DC-6F48-C321-33590F29CF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7727" y="4727467"/>
            <a:ext cx="2172513" cy="190400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24793F1-A827-33BF-5B5A-205968BE9B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3669" y="4727467"/>
            <a:ext cx="2389521" cy="2024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7478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095AF1-765B-75F0-734A-0CCB635E33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98907067-768C-C72A-4F60-403B1E9557B0}"/>
              </a:ext>
            </a:extLst>
          </p:cNvPr>
          <p:cNvSpPr txBox="1">
            <a:spLocks/>
          </p:cNvSpPr>
          <p:nvPr/>
        </p:nvSpPr>
        <p:spPr>
          <a:xfrm>
            <a:off x="405320" y="181379"/>
            <a:ext cx="7143344" cy="8569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kumimoji="0" sz="2400" b="1" i="0" u="none" strike="noStrike" cap="none" spc="0" normalizeH="0" baseline="0">
                <a:ln>
                  <a:noFill/>
                </a:ln>
                <a:solidFill>
                  <a:srgbClr val="392C84"/>
                </a:solidFill>
                <a:effectLst>
                  <a:innerShdw blurRad="63500" dist="50800" dir="5400000">
                    <a:prstClr val="black">
                      <a:alpha val="50000"/>
                    </a:prstClr>
                  </a:innerShdw>
                </a:effectLst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/>
              <a:t>Анализ призовых по командам</a:t>
            </a:r>
            <a:endParaRPr lang="en-US" sz="3200" dirty="0"/>
          </a:p>
        </p:txBody>
      </p:sp>
      <p:pic>
        <p:nvPicPr>
          <p:cNvPr id="3" name="Рисунок 2" descr="Изображение выглядит как концерт, аудитория, сцена, в помещении&#10;&#10;Автоматически созданное описание">
            <a:extLst>
              <a:ext uri="{FF2B5EF4-FFF2-40B4-BE49-F238E27FC236}">
                <a16:creationId xmlns:a16="http://schemas.microsoft.com/office/drawing/2014/main" id="{4C26702A-D5D6-4E66-27E6-6B547895FD0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80" r="15921"/>
          <a:stretch/>
        </p:blipFill>
        <p:spPr>
          <a:xfrm>
            <a:off x="6822333" y="0"/>
            <a:ext cx="5369667" cy="6858000"/>
          </a:xfrm>
          <a:prstGeom prst="rect">
            <a:avLst/>
          </a:prstGeom>
        </p:spPr>
      </p:pic>
      <p:sp>
        <p:nvSpPr>
          <p:cNvPr id="2" name="Объект 2">
            <a:extLst>
              <a:ext uri="{FF2B5EF4-FFF2-40B4-BE49-F238E27FC236}">
                <a16:creationId xmlns:a16="http://schemas.microsoft.com/office/drawing/2014/main" id="{806C489C-79DC-8191-A251-409D0D4483CB}"/>
              </a:ext>
            </a:extLst>
          </p:cNvPr>
          <p:cNvSpPr txBox="1">
            <a:spLocks/>
          </p:cNvSpPr>
          <p:nvPr/>
        </p:nvSpPr>
        <p:spPr>
          <a:xfrm>
            <a:off x="406491" y="931373"/>
            <a:ext cx="6179135" cy="31142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sz="1600" b="1" dirty="0" err="1">
                <a:solidFill>
                  <a:srgbClr val="AAAEE8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mart_team_prize.sql</a:t>
            </a:r>
            <a:r>
              <a:rPr lang="ru-RU" sz="1600" b="1" dirty="0">
                <a:solidFill>
                  <a:srgbClr val="AAAEE8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ru-RU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- Анализ призовых по командам.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ru-RU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Гранулярность: год – команда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ru-RU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Метрики: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ru-RU" sz="16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total_prize_usd</a:t>
            </a:r>
            <a:r>
              <a:rPr lang="ru-RU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- сумма выигранных призовых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ru-RU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Используется для: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ru-RU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динамики заработка команд по годам;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ru-RU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сравнения успешности команд.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2AA92EB-30D7-5061-59C9-408B14226C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9030" y="547687"/>
            <a:ext cx="3495675" cy="576262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5D4EF32-BC68-C61C-D123-713ACB28E3F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946"/>
          <a:stretch/>
        </p:blipFill>
        <p:spPr>
          <a:xfrm>
            <a:off x="405319" y="3953918"/>
            <a:ext cx="5391795" cy="2722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7206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F1A99F-4D2F-D651-DDB5-F745FDB95A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9EEF291B-6123-FE01-E9AA-6BDD60ED2FE9}"/>
              </a:ext>
            </a:extLst>
          </p:cNvPr>
          <p:cNvSpPr txBox="1">
            <a:spLocks/>
          </p:cNvSpPr>
          <p:nvPr/>
        </p:nvSpPr>
        <p:spPr>
          <a:xfrm>
            <a:off x="298315" y="181379"/>
            <a:ext cx="7172527" cy="8569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kumimoji="0" sz="2400" b="1" i="0" u="none" strike="noStrike" cap="none" spc="0" normalizeH="0" baseline="0">
                <a:ln>
                  <a:noFill/>
                </a:ln>
                <a:solidFill>
                  <a:srgbClr val="392C84"/>
                </a:solidFill>
                <a:effectLst>
                  <a:innerShdw blurRad="63500" dist="50800" dir="5400000">
                    <a:prstClr val="black">
                      <a:alpha val="50000"/>
                    </a:prstClr>
                  </a:innerShdw>
                </a:effectLst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/>
              <a:t>Оценка призовых игроков (с допущением равного деления командного выигрыша)</a:t>
            </a:r>
            <a:endParaRPr lang="en-US" sz="3200" dirty="0"/>
          </a:p>
        </p:txBody>
      </p:sp>
      <p:pic>
        <p:nvPicPr>
          <p:cNvPr id="3" name="Рисунок 2" descr="Изображение выглядит как концерт, аудитория, сцена, в помещении&#10;&#10;Автоматически созданное описание">
            <a:extLst>
              <a:ext uri="{FF2B5EF4-FFF2-40B4-BE49-F238E27FC236}">
                <a16:creationId xmlns:a16="http://schemas.microsoft.com/office/drawing/2014/main" id="{FB9B639E-846E-A19B-1B3E-2DFC6628B44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80" r="15921"/>
          <a:stretch/>
        </p:blipFill>
        <p:spPr>
          <a:xfrm>
            <a:off x="6822333" y="0"/>
            <a:ext cx="5369667" cy="68580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784C876-DB8D-C303-6BEE-24C1BBE46C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6419" y="660794"/>
            <a:ext cx="3401494" cy="5437710"/>
          </a:xfrm>
          <a:prstGeom prst="rect">
            <a:avLst/>
          </a:prstGeom>
        </p:spPr>
      </p:pic>
      <p:sp>
        <p:nvSpPr>
          <p:cNvPr id="6" name="Объект 2">
            <a:extLst>
              <a:ext uri="{FF2B5EF4-FFF2-40B4-BE49-F238E27FC236}">
                <a16:creationId xmlns:a16="http://schemas.microsoft.com/office/drawing/2014/main" id="{67EABA8E-34A2-8FA5-B9E6-C71C38D2A618}"/>
              </a:ext>
            </a:extLst>
          </p:cNvPr>
          <p:cNvSpPr txBox="1">
            <a:spLocks/>
          </p:cNvSpPr>
          <p:nvPr/>
        </p:nvSpPr>
        <p:spPr>
          <a:xfrm>
            <a:off x="298314" y="1055350"/>
            <a:ext cx="6442953" cy="39713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sz="1600" b="1" dirty="0" err="1">
                <a:solidFill>
                  <a:srgbClr val="AAAEE8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mart_player_income.sql</a:t>
            </a:r>
            <a:r>
              <a:rPr lang="ru-RU" sz="1600" b="1" dirty="0">
                <a:solidFill>
                  <a:srgbClr val="AAAEE8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ru-RU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- Оценка призовых игроков (с допущением равного деления командного выигрыша)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ru-RU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Допущение: приз команды делится поровну между 5 игроками основного состава.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ru-RU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Гранулярность: год – игрок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ru-RU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Метрики: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ru-RU" sz="16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player_prize_usd</a:t>
            </a:r>
            <a:r>
              <a:rPr lang="ru-RU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— расчётный доход игрока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ru-RU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Позволяет анализировать: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ru-RU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самых успешных игроков;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ru-RU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распределение доходов по странам.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459CEE2-1343-C5E1-9FFF-2886990A06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314" y="5026719"/>
            <a:ext cx="4468239" cy="1710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8613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806EB1-8288-B93F-1BB3-0B53FA563D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082BACC2-0504-AA04-2AA4-D9357B146B61}"/>
              </a:ext>
            </a:extLst>
          </p:cNvPr>
          <p:cNvSpPr txBox="1">
            <a:spLocks/>
          </p:cNvSpPr>
          <p:nvPr/>
        </p:nvSpPr>
        <p:spPr>
          <a:xfrm>
            <a:off x="356682" y="181379"/>
            <a:ext cx="7143344" cy="8569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kumimoji="0" sz="2400" b="1" i="0" u="none" strike="noStrike" cap="none" spc="0" normalizeH="0" baseline="0">
                <a:ln>
                  <a:noFill/>
                </a:ln>
                <a:solidFill>
                  <a:srgbClr val="392C84"/>
                </a:solidFill>
                <a:effectLst>
                  <a:innerShdw blurRad="63500" dist="50800" dir="5400000">
                    <a:prstClr val="black">
                      <a:alpha val="50000"/>
                    </a:prstClr>
                  </a:innerShdw>
                </a:effectLst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/>
              <a:t>Частота попадания команд в топ-3</a:t>
            </a:r>
            <a:endParaRPr lang="en-US" sz="3200" dirty="0"/>
          </a:p>
        </p:txBody>
      </p:sp>
      <p:pic>
        <p:nvPicPr>
          <p:cNvPr id="3" name="Рисунок 2" descr="Изображение выглядит как концерт, аудитория, сцена, в помещении&#10;&#10;Автоматически созданное описание">
            <a:extLst>
              <a:ext uri="{FF2B5EF4-FFF2-40B4-BE49-F238E27FC236}">
                <a16:creationId xmlns:a16="http://schemas.microsoft.com/office/drawing/2014/main" id="{99AABBD0-BEAE-8BCB-4D8D-42AC67AE30C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80" r="15921"/>
          <a:stretch/>
        </p:blipFill>
        <p:spPr>
          <a:xfrm>
            <a:off x="6822333" y="0"/>
            <a:ext cx="5369667" cy="6858000"/>
          </a:xfrm>
          <a:prstGeom prst="rect">
            <a:avLst/>
          </a:prstGeom>
        </p:spPr>
      </p:pic>
      <p:sp>
        <p:nvSpPr>
          <p:cNvPr id="2" name="Объект 2">
            <a:extLst>
              <a:ext uri="{FF2B5EF4-FFF2-40B4-BE49-F238E27FC236}">
                <a16:creationId xmlns:a16="http://schemas.microsoft.com/office/drawing/2014/main" id="{F9B9FBEF-CABF-1A23-259F-14AF9CF8B6B7}"/>
              </a:ext>
            </a:extLst>
          </p:cNvPr>
          <p:cNvSpPr txBox="1">
            <a:spLocks/>
          </p:cNvSpPr>
          <p:nvPr/>
        </p:nvSpPr>
        <p:spPr>
          <a:xfrm>
            <a:off x="356682" y="883793"/>
            <a:ext cx="6243985" cy="33380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sz="1600" b="1" dirty="0">
                <a:solidFill>
                  <a:srgbClr val="AAAEE8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mart_team_top3_frequency.sql </a:t>
            </a:r>
            <a:r>
              <a:rPr lang="ru-RU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- Частота попадания команд в топ-3.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ru-RU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Гранулярность: команда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ru-RU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Метрика: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ru-RU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top3_count — количество попаданий в призовые места.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ru-RU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Используется для: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ru-RU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оценки стабильности команд;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ru-RU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построения рейтингов.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9462C8E-97A8-1922-1547-A666DC3119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5953" y="1164077"/>
            <a:ext cx="2800350" cy="38100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2319AB6-5E01-5C76-5175-5415C915AF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682" y="4286044"/>
            <a:ext cx="5278968" cy="2231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1281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7BDD9E-0267-2FA3-C44F-AB0B5FD6F4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51D07745-335C-01A9-C312-EC0241D92D5D}"/>
              </a:ext>
            </a:extLst>
          </p:cNvPr>
          <p:cNvSpPr txBox="1">
            <a:spLocks/>
          </p:cNvSpPr>
          <p:nvPr/>
        </p:nvSpPr>
        <p:spPr>
          <a:xfrm>
            <a:off x="453958" y="181379"/>
            <a:ext cx="7143344" cy="8569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kumimoji="0" sz="2400" b="1" i="0" u="none" strike="noStrike" cap="none" spc="0" normalizeH="0" baseline="0">
                <a:ln>
                  <a:noFill/>
                </a:ln>
                <a:solidFill>
                  <a:srgbClr val="392C84"/>
                </a:solidFill>
                <a:effectLst>
                  <a:innerShdw blurRad="63500" dist="50800" dir="5400000">
                    <a:prstClr val="black">
                      <a:alpha val="50000"/>
                    </a:prstClr>
                  </a:innerShdw>
                </a:effectLst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/>
              <a:t>Популярность героев по годам</a:t>
            </a:r>
            <a:endParaRPr lang="en-US" sz="3200" dirty="0"/>
          </a:p>
        </p:txBody>
      </p:sp>
      <p:pic>
        <p:nvPicPr>
          <p:cNvPr id="3" name="Рисунок 2" descr="Изображение выглядит как концерт, аудитория, сцена, в помещении&#10;&#10;Автоматически созданное описание">
            <a:extLst>
              <a:ext uri="{FF2B5EF4-FFF2-40B4-BE49-F238E27FC236}">
                <a16:creationId xmlns:a16="http://schemas.microsoft.com/office/drawing/2014/main" id="{5FFF6FD7-F15F-1D50-2CAA-B2A5C8715A8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80" r="15921"/>
          <a:stretch/>
        </p:blipFill>
        <p:spPr>
          <a:xfrm>
            <a:off x="6822333" y="0"/>
            <a:ext cx="5369667" cy="6858000"/>
          </a:xfrm>
          <a:prstGeom prst="rect">
            <a:avLst/>
          </a:prstGeom>
        </p:spPr>
      </p:pic>
      <p:sp>
        <p:nvSpPr>
          <p:cNvPr id="2" name="Объект 2">
            <a:extLst>
              <a:ext uri="{FF2B5EF4-FFF2-40B4-BE49-F238E27FC236}">
                <a16:creationId xmlns:a16="http://schemas.microsoft.com/office/drawing/2014/main" id="{AED19FFB-4818-8076-1378-46823FC21060}"/>
              </a:ext>
            </a:extLst>
          </p:cNvPr>
          <p:cNvSpPr txBox="1">
            <a:spLocks/>
          </p:cNvSpPr>
          <p:nvPr/>
        </p:nvSpPr>
        <p:spPr>
          <a:xfrm>
            <a:off x="453958" y="950644"/>
            <a:ext cx="6136980" cy="29975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sz="1600" b="1" dirty="0" err="1">
                <a:solidFill>
                  <a:srgbClr val="AAAEE8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mart_hero_popularity.sql</a:t>
            </a:r>
            <a:r>
              <a:rPr lang="ru-RU" sz="1600" b="1" dirty="0">
                <a:solidFill>
                  <a:srgbClr val="AAAEE8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ru-RU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- Популярность героев по годам.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ru-RU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Гранулярность: год - герой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ru-RU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Метрика: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ru-RU" sz="16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times_picked</a:t>
            </a:r>
            <a:r>
              <a:rPr lang="ru-RU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- количество выборов героя.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ru-RU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Позволяет анализировать: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ru-RU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мету игры;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ru-RU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тренды популярности персонажей.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14EA131-1555-5B19-E502-D7E5B12C2C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2765" y="584670"/>
            <a:ext cx="2168802" cy="5688659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D1244AC-7C7D-B473-F7EF-8763CB5DEB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958" y="4064439"/>
            <a:ext cx="4915710" cy="2638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5900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6EBCBF-1139-312B-E74B-4B4B5825A3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2D6DA363-5A50-E4D5-ACD5-4309FE864F3D}"/>
              </a:ext>
            </a:extLst>
          </p:cNvPr>
          <p:cNvSpPr txBox="1">
            <a:spLocks/>
          </p:cNvSpPr>
          <p:nvPr/>
        </p:nvSpPr>
        <p:spPr>
          <a:xfrm>
            <a:off x="453958" y="181379"/>
            <a:ext cx="8174476" cy="8569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kumimoji="0" sz="2400" b="1" i="0" u="none" strike="noStrike" cap="none" spc="0" normalizeH="0" baseline="0">
                <a:ln>
                  <a:noFill/>
                </a:ln>
                <a:solidFill>
                  <a:srgbClr val="392C84"/>
                </a:solidFill>
                <a:effectLst>
                  <a:innerShdw blurRad="63500" dist="50800" dir="5400000">
                    <a:prstClr val="black">
                      <a:alpha val="50000"/>
                    </a:prstClr>
                  </a:innerShdw>
                </a:effectLst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/>
              <a:t>Результаты анализа, выводы по </a:t>
            </a:r>
            <a:r>
              <a:rPr lang="ru-RU" sz="3200" dirty="0" err="1"/>
              <a:t>дашборду</a:t>
            </a:r>
            <a:endParaRPr lang="en-US" sz="32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EAE7127-B8CE-F2F2-A4C6-9B5D179296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37" y="1036053"/>
            <a:ext cx="7171769" cy="306430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88D90E4-2D4E-39F3-3E59-F754EA79E2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37" y="4100355"/>
            <a:ext cx="7171769" cy="2576266"/>
          </a:xfrm>
          <a:prstGeom prst="rect">
            <a:avLst/>
          </a:prstGeom>
        </p:spPr>
      </p:pic>
      <p:sp>
        <p:nvSpPr>
          <p:cNvPr id="8" name="Объект 2">
            <a:extLst>
              <a:ext uri="{FF2B5EF4-FFF2-40B4-BE49-F238E27FC236}">
                <a16:creationId xmlns:a16="http://schemas.microsoft.com/office/drawing/2014/main" id="{B6CCFBE8-99AA-C7AF-D0BF-B6A9F36AA987}"/>
              </a:ext>
            </a:extLst>
          </p:cNvPr>
          <p:cNvSpPr txBox="1">
            <a:spLocks/>
          </p:cNvSpPr>
          <p:nvPr/>
        </p:nvSpPr>
        <p:spPr>
          <a:xfrm>
            <a:off x="7324929" y="943584"/>
            <a:ext cx="4867072" cy="580584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70000"/>
              </a:lnSpc>
              <a:buFont typeface="Arial" panose="020B0604020202020204" pitchFamily="34" charset="0"/>
              <a:buNone/>
            </a:pPr>
            <a:r>
              <a:rPr lang="ru-RU" sz="1100" b="1" dirty="0">
                <a:solidFill>
                  <a:srgbClr val="AAAEE8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Команды: кто самый успешный?</a:t>
            </a:r>
            <a:br>
              <a:rPr lang="ru-RU" sz="11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r>
              <a:rPr lang="ru-RU" sz="11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OG: единственная команда с двумя победами (2018, 2019)</a:t>
            </a:r>
            <a:br>
              <a:rPr lang="ru-RU" sz="11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r>
              <a:rPr lang="ru-RU" sz="11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Team Spirit: финансовый рекордсмен (18 млн $ за 2021 год)</a:t>
            </a:r>
            <a:br>
              <a:rPr lang="ru-RU" sz="11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r>
              <a:rPr lang="ru-RU" sz="11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Natus</a:t>
            </a:r>
            <a:r>
              <a:rPr lang="ru-RU" sz="11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ru-RU" sz="11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Vincere</a:t>
            </a:r>
            <a:r>
              <a:rPr lang="ru-RU" sz="11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и Team Secret: самые стабильные команды ранних лет (по 2 попадания в топ-3)</a:t>
            </a:r>
            <a:br>
              <a:rPr lang="ru-RU" sz="11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r>
              <a:rPr lang="ru-RU" sz="11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Успех можно измерять по-разному: OG по победам, Team Spirit по призовым</a:t>
            </a:r>
          </a:p>
          <a:p>
            <a:pPr marL="0" indent="0">
              <a:lnSpc>
                <a:spcPct val="170000"/>
              </a:lnSpc>
              <a:buFont typeface="Arial" panose="020B0604020202020204" pitchFamily="34" charset="0"/>
              <a:buNone/>
            </a:pPr>
            <a:r>
              <a:rPr lang="ru-RU" sz="1100" b="1" dirty="0">
                <a:solidFill>
                  <a:srgbClr val="AAAEE8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Динамика призовых:</a:t>
            </a:r>
            <a:br>
              <a:rPr lang="ru-RU" sz="11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r>
              <a:rPr lang="ru-RU" sz="11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Рост с 1 млн. $ (2011) до 18 млн $ (2021) более чем в 18 раз</a:t>
            </a:r>
            <a:br>
              <a:rPr lang="ru-RU" sz="11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r>
              <a:rPr lang="ru-RU" sz="11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Экспоненциальный скачок - с 2015 года призовые растут взрывными темпами</a:t>
            </a:r>
            <a:br>
              <a:rPr lang="ru-RU" sz="11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r>
              <a:rPr lang="ru-RU" sz="11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Индустрия киберспорта вышла на новый уровень</a:t>
            </a:r>
          </a:p>
          <a:p>
            <a:pPr marL="0" indent="0">
              <a:lnSpc>
                <a:spcPct val="170000"/>
              </a:lnSpc>
              <a:buFont typeface="Arial" panose="020B0604020202020204" pitchFamily="34" charset="0"/>
              <a:buNone/>
            </a:pPr>
            <a:r>
              <a:rPr lang="ru-RU" sz="1100" b="1" dirty="0">
                <a:solidFill>
                  <a:srgbClr val="AAAEE8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География успеха (страны):</a:t>
            </a:r>
            <a:br>
              <a:rPr lang="ru-RU" sz="11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r>
              <a:rPr lang="ru-RU" sz="11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Топ-3 страны по заработку: Китай, Финляндия, Россия</a:t>
            </a:r>
            <a:br>
              <a:rPr lang="ru-RU" sz="11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r>
              <a:rPr lang="ru-RU" sz="11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Восточная Европа и Китай главные представители кибер-талантов</a:t>
            </a:r>
          </a:p>
          <a:p>
            <a:pPr marL="0" indent="0">
              <a:lnSpc>
                <a:spcPct val="170000"/>
              </a:lnSpc>
              <a:buFont typeface="Arial" panose="020B0604020202020204" pitchFamily="34" charset="0"/>
              <a:buNone/>
            </a:pPr>
            <a:r>
              <a:rPr lang="ru-RU" sz="1100" b="1" dirty="0">
                <a:solidFill>
                  <a:srgbClr val="AAAEE8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Мета героев:</a:t>
            </a:r>
            <a:br>
              <a:rPr lang="ru-RU" sz="11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r>
              <a:rPr lang="ru-RU" sz="11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В 2021 году </a:t>
            </a:r>
            <a:r>
              <a:rPr lang="ru-RU" sz="11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Tiny</a:t>
            </a:r>
            <a:r>
              <a:rPr lang="ru-RU" sz="11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абсолютный король меты (192 пика)</a:t>
            </a:r>
            <a:br>
              <a:rPr lang="ru-RU" sz="11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r>
              <a:rPr lang="ru-RU" sz="11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Топ-герои меняются каждый год ни один герой не доминирует постоянно</a:t>
            </a:r>
            <a:br>
              <a:rPr lang="ru-RU" sz="11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r>
              <a:rPr lang="ru-RU" sz="11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Мета </a:t>
            </a:r>
            <a:r>
              <a:rPr lang="ru-RU" sz="11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Dota</a:t>
            </a:r>
            <a:r>
              <a:rPr lang="ru-RU" sz="11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2 очень динамична, патчи сильно влияют на выбор героев</a:t>
            </a:r>
          </a:p>
          <a:p>
            <a:pPr marL="0" indent="0">
              <a:lnSpc>
                <a:spcPct val="170000"/>
              </a:lnSpc>
              <a:buFont typeface="Arial" panose="020B0604020202020204" pitchFamily="34" charset="0"/>
              <a:buNone/>
            </a:pPr>
            <a:r>
              <a:rPr lang="ru-RU" sz="1100" b="1" dirty="0">
                <a:solidFill>
                  <a:srgbClr val="AAAEE8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Составы команд-победителей:</a:t>
            </a:r>
            <a:br>
              <a:rPr lang="ru-RU" sz="11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r>
              <a:rPr lang="ru-RU" sz="11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Победные составы редко сохраняются дольше одного-двух лет</a:t>
            </a:r>
            <a:br>
              <a:rPr lang="ru-RU" sz="11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r>
              <a:rPr lang="ru-RU" sz="11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Игроки мигрируют между командами, группируясь под конкретный турнир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ru-RU" sz="11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ru-RU" sz="11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ru-RU" sz="11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ru-RU" sz="11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ru-RU" sz="11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44561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7D7186-376B-96AD-83C8-EF1C5F89A1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F3CF7621-E074-7C80-227A-CCA93CE41095}"/>
              </a:ext>
            </a:extLst>
          </p:cNvPr>
          <p:cNvSpPr txBox="1">
            <a:spLocks/>
          </p:cNvSpPr>
          <p:nvPr/>
        </p:nvSpPr>
        <p:spPr>
          <a:xfrm>
            <a:off x="453958" y="181379"/>
            <a:ext cx="8174476" cy="8569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kumimoji="0" sz="2400" b="1" i="0" u="none" strike="noStrike" cap="none" spc="0" normalizeH="0" baseline="0">
                <a:ln>
                  <a:noFill/>
                </a:ln>
                <a:solidFill>
                  <a:srgbClr val="392C84"/>
                </a:solidFill>
                <a:effectLst>
                  <a:innerShdw blurRad="63500" dist="50800" dir="5400000">
                    <a:prstClr val="black">
                      <a:alpha val="50000"/>
                    </a:prstClr>
                  </a:innerShdw>
                </a:effectLst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DataLens </a:t>
            </a:r>
            <a:r>
              <a:rPr lang="ru-RU" sz="3200" dirty="0" err="1"/>
              <a:t>Дашборд</a:t>
            </a:r>
            <a:endParaRPr lang="en-US" sz="32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335DB4C-A22F-FE8E-4A9C-BBC718D7FD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429" y="1361784"/>
            <a:ext cx="11725141" cy="5009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4046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0F2262-F6ED-3141-875E-904A4DB07F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3271A1B1-1DF2-B557-6A43-612220E6540A}"/>
              </a:ext>
            </a:extLst>
          </p:cNvPr>
          <p:cNvSpPr txBox="1">
            <a:spLocks/>
          </p:cNvSpPr>
          <p:nvPr/>
        </p:nvSpPr>
        <p:spPr>
          <a:xfrm>
            <a:off x="453958" y="181379"/>
            <a:ext cx="8174476" cy="8569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kumimoji="0" sz="2400" b="1" i="0" u="none" strike="noStrike" cap="none" spc="0" normalizeH="0" baseline="0">
                <a:ln>
                  <a:noFill/>
                </a:ln>
                <a:solidFill>
                  <a:srgbClr val="392C84"/>
                </a:solidFill>
                <a:effectLst>
                  <a:innerShdw blurRad="63500" dist="50800" dir="5400000">
                    <a:prstClr val="black">
                      <a:alpha val="50000"/>
                    </a:prstClr>
                  </a:innerShdw>
                </a:effectLst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DataLens </a:t>
            </a:r>
            <a:r>
              <a:rPr lang="ru-RU" sz="3200" dirty="0" err="1"/>
              <a:t>Дашборд</a:t>
            </a:r>
            <a:endParaRPr lang="en-US" sz="3200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1C2074A9-8D79-0DA8-0BF2-28C06ACEF2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958" y="1692613"/>
            <a:ext cx="11454716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9745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C1121D-475D-8DF8-4926-26CD0D7264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Рисунок 14" descr="Изображение выглядит как пространство, звезда, зима&#10;&#10;Автоматически созданное описание">
            <a:extLst>
              <a:ext uri="{FF2B5EF4-FFF2-40B4-BE49-F238E27FC236}">
                <a16:creationId xmlns:a16="http://schemas.microsoft.com/office/drawing/2014/main" id="{A1F18FBC-5EE0-DE32-22F1-57C17F144B6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778"/>
          <a:stretch/>
        </p:blipFill>
        <p:spPr>
          <a:xfrm>
            <a:off x="1805" y="3688080"/>
            <a:ext cx="12188389" cy="3169920"/>
          </a:xfrm>
          <a:prstGeom prst="rect">
            <a:avLst/>
          </a:prstGeom>
        </p:spPr>
      </p:pic>
      <p:pic>
        <p:nvPicPr>
          <p:cNvPr id="14" name="Рисунок 13" descr="Изображение выглядит как пространство, звезда, зима&#10;&#10;Автоматически созданное описание">
            <a:extLst>
              <a:ext uri="{FF2B5EF4-FFF2-40B4-BE49-F238E27FC236}">
                <a16:creationId xmlns:a16="http://schemas.microsoft.com/office/drawing/2014/main" id="{A11F37D0-A131-A4FF-BE9F-9A2D9A6501A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9576"/>
          <a:stretch/>
        </p:blipFill>
        <p:spPr>
          <a:xfrm>
            <a:off x="0" y="0"/>
            <a:ext cx="12188389" cy="1400677"/>
          </a:xfrm>
          <a:prstGeom prst="rect">
            <a:avLst/>
          </a:prstGeom>
        </p:spPr>
      </p:pic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69BE6A1E-46EA-B108-7514-143F19DDBC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916" y="142347"/>
            <a:ext cx="8260081" cy="59825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z="3100" dirty="0">
                <a:ln>
                  <a:solidFill>
                    <a:srgbClr val="AAAEE8"/>
                  </a:solidFill>
                </a:ln>
                <a:solidFill>
                  <a:srgbClr val="FFFFFF"/>
                </a:solidFill>
                <a:effectLst>
                  <a:innerShdw blurRad="63500" dist="50800" dir="5400000">
                    <a:prstClr val="black">
                      <a:alpha val="50000"/>
                    </a:prstClr>
                  </a:innerShdw>
                </a:effectLst>
              </a:rPr>
              <a:t>Источники данных и их "сырые" проблемы</a:t>
            </a:r>
            <a:endParaRPr lang="en-US" sz="3100" dirty="0">
              <a:ln>
                <a:solidFill>
                  <a:srgbClr val="AAAEE8"/>
                </a:solidFill>
              </a:ln>
              <a:solidFill>
                <a:srgbClr val="FFFFFF"/>
              </a:solidFill>
              <a:effectLst>
                <a:innerShdw blurRad="63500" dist="50800" dir="5400000">
                  <a:prstClr val="black">
                    <a:alpha val="50000"/>
                  </a:prstClr>
                </a:innerShdw>
              </a:effectLst>
            </a:endParaRPr>
          </a:p>
        </p:txBody>
      </p:sp>
      <p:sp>
        <p:nvSpPr>
          <p:cNvPr id="9" name="Content Placeholder 15">
            <a:extLst>
              <a:ext uri="{FF2B5EF4-FFF2-40B4-BE49-F238E27FC236}">
                <a16:creationId xmlns:a16="http://schemas.microsoft.com/office/drawing/2014/main" id="{9BA10C55-B2C3-1004-0185-50D6C66900D4}"/>
              </a:ext>
            </a:extLst>
          </p:cNvPr>
          <p:cNvSpPr txBox="1">
            <a:spLocks/>
          </p:cNvSpPr>
          <p:nvPr/>
        </p:nvSpPr>
        <p:spPr>
          <a:xfrm>
            <a:off x="273916" y="700285"/>
            <a:ext cx="7249353" cy="700391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/>
          </a:sp3d>
        </p:spPr>
        <p:txBody>
          <a:bodyPr vert="horz" lIns="91440" tIns="45720" rIns="91440" bIns="45720" rtlCol="0">
            <a:normAutofit fontScale="92500" lnSpcReduction="20000"/>
          </a:bodyPr>
          <a:lstStyle>
            <a:defPPr>
              <a:defRPr lang="ru-RU"/>
            </a:defPPr>
            <a:lvl1pPr indent="0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i="0">
                <a:solidFill>
                  <a:srgbClr val="283196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Roboto" panose="02000000000000000000" pitchFamily="2" charset="0"/>
              </a:defRPr>
            </a:lvl1pPr>
            <a:lvl2pPr indent="-228600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2pPr>
            <a:lvl3pPr marL="685800" indent="-228600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/>
            </a:lvl3pPr>
            <a:lvl4pPr marL="914400" indent="-228600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/>
            </a:lvl4pPr>
            <a:lvl5pPr marL="1143000" indent="-228600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>
              <a:lnSpc>
                <a:spcPct val="120000"/>
              </a:lnSpc>
            </a:pPr>
            <a:r>
              <a:rPr lang="ru-RU" sz="1600" dirty="0">
                <a:solidFill>
                  <a:schemeClr val="bg1"/>
                </a:solidFill>
                <a:latin typeface="+mn-lt"/>
              </a:rPr>
              <a:t>Данные с </a:t>
            </a:r>
            <a:r>
              <a:rPr lang="ru-RU" sz="1600" dirty="0" err="1">
                <a:solidFill>
                  <a:schemeClr val="bg1"/>
                </a:solidFill>
                <a:latin typeface="+mn-lt"/>
              </a:rPr>
              <a:t>Kaggle</a:t>
            </a:r>
            <a:r>
              <a:rPr lang="ru-RU" sz="1600" dirty="0">
                <a:solidFill>
                  <a:schemeClr val="bg1"/>
                </a:solidFill>
                <a:latin typeface="+mn-lt"/>
              </a:rPr>
              <a:t>: DOTA 2 The International </a:t>
            </a:r>
            <a:r>
              <a:rPr lang="ru-RU" sz="1600" dirty="0" err="1">
                <a:solidFill>
                  <a:schemeClr val="bg1"/>
                </a:solidFill>
                <a:latin typeface="+mn-lt"/>
              </a:rPr>
              <a:t>Dataset</a:t>
            </a:r>
            <a:r>
              <a:rPr lang="ru-RU" sz="1600" dirty="0">
                <a:solidFill>
                  <a:schemeClr val="bg1"/>
                </a:solidFill>
                <a:latin typeface="+mn-lt"/>
              </a:rPr>
              <a:t> (2011–2021)</a:t>
            </a:r>
          </a:p>
          <a:p>
            <a:pPr>
              <a:lnSpc>
                <a:spcPct val="120000"/>
              </a:lnSpc>
            </a:pPr>
            <a:r>
              <a:rPr lang="ru-RU" sz="1600" dirty="0">
                <a:solidFill>
                  <a:schemeClr val="bg1"/>
                </a:solidFill>
                <a:latin typeface="+mn-lt"/>
              </a:rPr>
              <a:t>Задача: объединить разрозненные </a:t>
            </a:r>
            <a:r>
              <a:rPr lang="en-US" sz="1600" dirty="0">
                <a:solidFill>
                  <a:schemeClr val="bg1"/>
                </a:solidFill>
                <a:latin typeface="+mn-lt"/>
              </a:rPr>
              <a:t>csv</a:t>
            </a:r>
            <a:r>
              <a:rPr lang="ru-RU" sz="1600" dirty="0">
                <a:solidFill>
                  <a:schemeClr val="bg1"/>
                </a:solidFill>
                <a:latin typeface="+mn-lt"/>
              </a:rPr>
              <a:t> файлы, каждый год в разных форматах</a:t>
            </a:r>
          </a:p>
        </p:txBody>
      </p:sp>
      <p:pic>
        <p:nvPicPr>
          <p:cNvPr id="11" name="Рисунок 10" descr="Изображение выглядит как текст, снимок экрана, Шрифт, число&#10;&#10;Автоматически созданное описание">
            <a:extLst>
              <a:ext uri="{FF2B5EF4-FFF2-40B4-BE49-F238E27FC236}">
                <a16:creationId xmlns:a16="http://schemas.microsoft.com/office/drawing/2014/main" id="{325FB86B-C0A6-8868-4B8D-F3A19E3B97FD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8956251" y="3894296"/>
            <a:ext cx="2248179" cy="2741682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</a:effectLst>
        </p:spPr>
      </p:pic>
      <p:pic>
        <p:nvPicPr>
          <p:cNvPr id="12" name="Рисунок 11" descr="Изображение выглядит как текст, снимок экрана, Шрифт, число&#10;&#10;Автоматически созданное описание">
            <a:extLst>
              <a:ext uri="{FF2B5EF4-FFF2-40B4-BE49-F238E27FC236}">
                <a16:creationId xmlns:a16="http://schemas.microsoft.com/office/drawing/2014/main" id="{57F9C107-B444-30D3-2FC2-53CFABFC7799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</a:blip>
          <a:stretch>
            <a:fillRect/>
          </a:stretch>
        </p:blipFill>
        <p:spPr>
          <a:xfrm>
            <a:off x="6450148" y="3894296"/>
            <a:ext cx="1891761" cy="2741683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</a:effectLst>
        </p:spPr>
      </p:pic>
      <p:pic>
        <p:nvPicPr>
          <p:cNvPr id="13" name="Рисунок 12" descr="Изображение выглядит как текст, снимок экрана, Шрифт, число&#10;&#10;Автоматически созданное описание">
            <a:extLst>
              <a:ext uri="{FF2B5EF4-FFF2-40B4-BE49-F238E27FC236}">
                <a16:creationId xmlns:a16="http://schemas.microsoft.com/office/drawing/2014/main" id="{113B9E99-16BD-01F3-B37F-9F1FEC4E98C8}"/>
              </a:ext>
            </a:extLst>
          </p:cNvPr>
          <p:cNvPicPr>
            <a:picLocks noChangeAspect="1"/>
          </p:cNvPicPr>
          <p:nvPr/>
        </p:nvPicPr>
        <p:blipFill>
          <a:blip r:embed="rId5">
            <a:grayscl/>
          </a:blip>
          <a:stretch>
            <a:fillRect/>
          </a:stretch>
        </p:blipFill>
        <p:spPr>
          <a:xfrm>
            <a:off x="3697293" y="3884058"/>
            <a:ext cx="2063116" cy="2741683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</a:effectLst>
        </p:spPr>
      </p:pic>
      <p:graphicFrame>
        <p:nvGraphicFramePr>
          <p:cNvPr id="7" name="Таблица 6">
            <a:extLst>
              <a:ext uri="{FF2B5EF4-FFF2-40B4-BE49-F238E27FC236}">
                <a16:creationId xmlns:a16="http://schemas.microsoft.com/office/drawing/2014/main" id="{8375371B-2AE0-1FF0-0766-C4502C1863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0885666"/>
              </p:ext>
            </p:extLst>
          </p:nvPr>
        </p:nvGraphicFramePr>
        <p:xfrm>
          <a:off x="451918" y="1543024"/>
          <a:ext cx="11288164" cy="1912620"/>
        </p:xfrm>
        <a:graphic>
          <a:graphicData uri="http://schemas.openxmlformats.org/drawingml/2006/table">
            <a:tbl>
              <a:tblPr/>
              <a:tblGrid>
                <a:gridCol w="1884883">
                  <a:extLst>
                    <a:ext uri="{9D8B030D-6E8A-4147-A177-3AD203B41FA5}">
                      <a16:colId xmlns:a16="http://schemas.microsoft.com/office/drawing/2014/main" val="4209613319"/>
                    </a:ext>
                  </a:extLst>
                </a:gridCol>
                <a:gridCol w="3413760">
                  <a:extLst>
                    <a:ext uri="{9D8B030D-6E8A-4147-A177-3AD203B41FA5}">
                      <a16:colId xmlns:a16="http://schemas.microsoft.com/office/drawing/2014/main" val="4277036551"/>
                    </a:ext>
                  </a:extLst>
                </a:gridCol>
                <a:gridCol w="5989521">
                  <a:extLst>
                    <a:ext uri="{9D8B030D-6E8A-4147-A177-3AD203B41FA5}">
                      <a16:colId xmlns:a16="http://schemas.microsoft.com/office/drawing/2014/main" val="3436633030"/>
                    </a:ext>
                  </a:extLst>
                </a:gridCol>
              </a:tblGrid>
              <a:tr h="289560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Neue Haas Grotesk Text Pro" panose="020B0504020202020204" pitchFamily="34" charset="0"/>
                        </a:rPr>
                        <a:t>Сущность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600" b="1" i="0" u="none" strike="noStrike">
                          <a:solidFill>
                            <a:schemeClr val="bg1"/>
                          </a:solidFill>
                          <a:effectLst/>
                          <a:latin typeface="Neue Haas Grotesk Text Pro" panose="020B0504020202020204" pitchFamily="34" charset="0"/>
                        </a:rPr>
                        <a:t>Формат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600" b="1" i="0" u="none" strike="noStrike">
                          <a:solidFill>
                            <a:schemeClr val="bg1"/>
                          </a:solidFill>
                          <a:effectLst/>
                          <a:latin typeface="Neue Haas Grotesk Text Pro" panose="020B0504020202020204" pitchFamily="34" charset="0"/>
                        </a:rPr>
                        <a:t>Проблемы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3942797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Neue Haas Grotesk Text Pro" panose="020B0504020202020204" pitchFamily="34" charset="0"/>
                        </a:rPr>
                        <a:t>Победители (</a:t>
                      </a:r>
                      <a:r>
                        <a:rPr lang="en-US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Neue Haas Grotesk Text Pro" panose="020B0504020202020204" pitchFamily="34" charset="0"/>
                        </a:rPr>
                        <a:t>winners) 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Neue Haas Grotesk Text Pro" panose="020B0504020202020204" pitchFamily="34" charset="0"/>
                        </a:rPr>
                        <a:t>PrizePoolFinalStandings{</a:t>
                      </a:r>
                      <a:r>
                        <a:rPr lang="ru-RU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Neue Haas Grotesk Text Pro" panose="020B0504020202020204" pitchFamily="34" charset="0"/>
                        </a:rPr>
                        <a:t>год}.</a:t>
                      </a:r>
                      <a:r>
                        <a:rPr lang="en-US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Neue Haas Grotesk Text Pro" panose="020B0504020202020204" pitchFamily="34" charset="0"/>
                        </a:rPr>
                        <a:t>csv 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Neue Haas Grotesk Text Pro" panose="020B0504020202020204" pitchFamily="34" charset="0"/>
                        </a:rPr>
                        <a:t>Разные названия колонок: </a:t>
                      </a:r>
                      <a:r>
                        <a:rPr lang="ru-RU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Neue Haas Grotesk Text Pro" panose="020B0504020202020204" pitchFamily="34" charset="0"/>
                        </a:rPr>
                        <a:t>'Team' / 'Team Name', '$USD' / 'Price' </a:t>
                      </a:r>
                      <a:endParaRPr lang="ru-RU" sz="1400" b="1" i="0" u="none" strike="noStrike" dirty="0">
                        <a:solidFill>
                          <a:schemeClr val="bg1"/>
                        </a:solidFill>
                        <a:effectLst/>
                        <a:latin typeface="Neue Haas Grotesk Text Pro" panose="020B0504020202020204" pitchFamily="34" charset="0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264092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Neue Haas Grotesk Text Pro" panose="020B0504020202020204" pitchFamily="34" charset="0"/>
                        </a:rPr>
                        <a:t>Страны (</a:t>
                      </a:r>
                      <a:r>
                        <a:rPr lang="en-US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Neue Haas Grotesk Text Pro" panose="020B0504020202020204" pitchFamily="34" charset="0"/>
                        </a:rPr>
                        <a:t>country) 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Neue Haas Grotesk Text Pro" panose="020B0504020202020204" pitchFamily="34" charset="0"/>
                        </a:rPr>
                        <a:t>CountryRepresentation{</a:t>
                      </a:r>
                      <a:r>
                        <a:rPr lang="ru-RU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Neue Haas Grotesk Text Pro" panose="020B0504020202020204" pitchFamily="34" charset="0"/>
                        </a:rPr>
                        <a:t>год}.</a:t>
                      </a:r>
                      <a:r>
                        <a:rPr lang="en-US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Neue Haas Grotesk Text Pro" panose="020B0504020202020204" pitchFamily="34" charset="0"/>
                        </a:rPr>
                        <a:t>csv 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Neue Haas Grotesk Text Pro" panose="020B0504020202020204" pitchFamily="34" charset="0"/>
                        </a:rPr>
                        <a:t>Игроки записаны через запятую в одной ячейке 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0344411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Neue Haas Grotesk Text Pro" panose="020B0504020202020204" pitchFamily="34" charset="0"/>
                        </a:rPr>
                        <a:t>Пики героев (</a:t>
                      </a:r>
                      <a:r>
                        <a:rPr lang="en-US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Neue Haas Grotesk Text Pro" panose="020B0504020202020204" pitchFamily="34" charset="0"/>
                        </a:rPr>
                        <a:t>picks) 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Neue Haas Grotesk Text Pro" panose="020B0504020202020204" pitchFamily="34" charset="0"/>
                        </a:rPr>
                        <a:t>MostCommonHeroPicks{</a:t>
                      </a:r>
                      <a:r>
                        <a:rPr lang="ru-RU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Neue Haas Grotesk Text Pro" panose="020B0504020202020204" pitchFamily="34" charset="0"/>
                        </a:rPr>
                        <a:t>год}.</a:t>
                      </a:r>
                      <a:r>
                        <a:rPr lang="en-US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Neue Haas Grotesk Text Pro" panose="020B0504020202020204" pitchFamily="34" charset="0"/>
                        </a:rPr>
                        <a:t>csv (2011-2015) </a:t>
                      </a:r>
                      <a:br>
                        <a:rPr lang="en-US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Neue Haas Grotesk Text Pro" panose="020B0504020202020204" pitchFamily="34" charset="0"/>
                        </a:rPr>
                      </a:br>
                      <a:r>
                        <a:rPr lang="en-US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Neue Haas Grotesk Text Pro" panose="020B0504020202020204" pitchFamily="34" charset="0"/>
                        </a:rPr>
                        <a:t>HeroStatistics{</a:t>
                      </a:r>
                      <a:r>
                        <a:rPr lang="ru-RU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Neue Haas Grotesk Text Pro" panose="020B0504020202020204" pitchFamily="34" charset="0"/>
                        </a:rPr>
                        <a:t>год}.</a:t>
                      </a:r>
                      <a:r>
                        <a:rPr lang="en-US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Neue Haas Grotesk Text Pro" panose="020B0504020202020204" pitchFamily="34" charset="0"/>
                        </a:rPr>
                        <a:t>csv (2016-2021)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Neue Haas Grotesk Text Pro" panose="020B0504020202020204" pitchFamily="34" charset="0"/>
                        </a:rPr>
                        <a:t>Два разных формата исходных данных</a:t>
                      </a:r>
                      <a:br>
                        <a:rPr lang="ru-RU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Neue Haas Grotesk Text Pro" panose="020B0504020202020204" pitchFamily="34" charset="0"/>
                        </a:rPr>
                      </a:br>
                      <a:r>
                        <a:rPr lang="ru-RU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Neue Haas Grotesk Text Pro" panose="020B0504020202020204" pitchFamily="34" charset="0"/>
                        </a:rPr>
                        <a:t>Разные названия колонок: </a:t>
                      </a:r>
                      <a:r>
                        <a:rPr lang="ru-RU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Neue Haas Grotesk Text Pro" panose="020B0504020202020204" pitchFamily="34" charset="0"/>
                        </a:rPr>
                        <a:t>'Number of times picked' / 'Times Picked' </a:t>
                      </a:r>
                      <a:endParaRPr lang="ru-RU" sz="1400" b="1" i="0" u="none" strike="noStrike" dirty="0">
                        <a:solidFill>
                          <a:schemeClr val="bg1"/>
                        </a:solidFill>
                        <a:effectLst/>
                        <a:latin typeface="Neue Haas Grotesk Text Pro" panose="020B0504020202020204" pitchFamily="34" charset="0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1321521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Neue Haas Grotesk Text Pro" panose="020B0504020202020204" pitchFamily="34" charset="0"/>
                        </a:rPr>
                        <a:t>Составы команд (</a:t>
                      </a:r>
                      <a:r>
                        <a:rPr lang="en-US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Neue Haas Grotesk Text Pro" panose="020B0504020202020204" pitchFamily="34" charset="0"/>
                        </a:rPr>
                        <a:t>teams) 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Neue Haas Grotesk Text Pro" panose="020B0504020202020204" pitchFamily="34" charset="0"/>
                        </a:rPr>
                        <a:t>{команда}_{год}.</a:t>
                      </a:r>
                      <a:r>
                        <a:rPr lang="en-US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Neue Haas Grotesk Text Pro" panose="020B0504020202020204" pitchFamily="34" charset="0"/>
                        </a:rPr>
                        <a:t>csv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Neue Haas Grotesk Text Pro" panose="020B0504020202020204" pitchFamily="34" charset="0"/>
                        </a:rPr>
                        <a:t>Техническая колонка </a:t>
                      </a:r>
                      <a:r>
                        <a:rPr lang="ru-RU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Neue Haas Grotesk Text Pro" panose="020B0504020202020204" pitchFamily="34" charset="0"/>
                        </a:rPr>
                        <a:t>'</a:t>
                      </a:r>
                      <a:r>
                        <a:rPr lang="ru-RU" sz="12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Neue Haas Grotesk Text Pro" panose="020B0504020202020204" pitchFamily="34" charset="0"/>
                        </a:rPr>
                        <a:t>Unnamed</a:t>
                      </a:r>
                      <a:r>
                        <a:rPr lang="ru-RU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Neue Haas Grotesk Text Pro" panose="020B0504020202020204" pitchFamily="34" charset="0"/>
                        </a:rPr>
                        <a:t>: 0' </a:t>
                      </a:r>
                      <a:r>
                        <a:rPr lang="ru-RU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Neue Haas Grotesk Text Pro" panose="020B0504020202020204" pitchFamily="34" charset="0"/>
                        </a:rPr>
                        <a:t>на самом деле хранит позицию игрока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2286874"/>
                  </a:ext>
                </a:extLst>
              </a:tr>
            </a:tbl>
          </a:graphicData>
        </a:graphic>
      </p:graphicFrame>
      <p:pic>
        <p:nvPicPr>
          <p:cNvPr id="18" name="Рисунок 17" descr="Изображение выглядит как текст, снимок экрана, Шрифт, число&#10;&#10;Автоматически созданное описание">
            <a:extLst>
              <a:ext uri="{FF2B5EF4-FFF2-40B4-BE49-F238E27FC236}">
                <a16:creationId xmlns:a16="http://schemas.microsoft.com/office/drawing/2014/main" id="{8345CD26-7DA5-DF06-4F75-203A4446B1FC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8925771" y="3904019"/>
            <a:ext cx="2248179" cy="2741682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</a:effectLst>
        </p:spPr>
      </p:pic>
      <p:pic>
        <p:nvPicPr>
          <p:cNvPr id="19" name="Рисунок 18" descr="Изображение выглядит как текст, снимок экрана, Шрифт, число&#10;&#10;Автоматически созданное описание">
            <a:extLst>
              <a:ext uri="{FF2B5EF4-FFF2-40B4-BE49-F238E27FC236}">
                <a16:creationId xmlns:a16="http://schemas.microsoft.com/office/drawing/2014/main" id="{747CDE0D-5370-C614-54AC-E019AB8605F4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</a:blip>
          <a:stretch>
            <a:fillRect/>
          </a:stretch>
        </p:blipFill>
        <p:spPr>
          <a:xfrm>
            <a:off x="6419668" y="3904019"/>
            <a:ext cx="1891761" cy="2741683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</a:effectLst>
        </p:spPr>
      </p:pic>
      <p:pic>
        <p:nvPicPr>
          <p:cNvPr id="20" name="Рисунок 19" descr="Изображение выглядит как текст, снимок экрана, Шрифт, число&#10;&#10;Автоматически созданное описание">
            <a:extLst>
              <a:ext uri="{FF2B5EF4-FFF2-40B4-BE49-F238E27FC236}">
                <a16:creationId xmlns:a16="http://schemas.microsoft.com/office/drawing/2014/main" id="{0103F18B-E218-BC88-5C0E-CC635D19227A}"/>
              </a:ext>
            </a:extLst>
          </p:cNvPr>
          <p:cNvPicPr>
            <a:picLocks noChangeAspect="1"/>
          </p:cNvPicPr>
          <p:nvPr/>
        </p:nvPicPr>
        <p:blipFill>
          <a:blip r:embed="rId5">
            <a:grayscl/>
          </a:blip>
          <a:stretch>
            <a:fillRect/>
          </a:stretch>
        </p:blipFill>
        <p:spPr>
          <a:xfrm>
            <a:off x="3666813" y="3893781"/>
            <a:ext cx="2063116" cy="2741683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</a:effectLst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6AA19C47-6ED7-871C-6371-BA8B2B38661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grayscl/>
          </a:blip>
          <a:srcRect b="9579"/>
          <a:stretch/>
        </p:blipFill>
        <p:spPr>
          <a:xfrm>
            <a:off x="987570" y="3884058"/>
            <a:ext cx="2090169" cy="2741682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</a:effectLst>
        </p:spPr>
      </p:pic>
    </p:spTree>
    <p:extLst>
      <p:ext uri="{BB962C8B-B14F-4D97-AF65-F5344CB8AC3E}">
        <p14:creationId xmlns:p14="http://schemas.microsoft.com/office/powerpoint/2010/main" val="15846999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684438-4D71-28F0-8E55-0945C2FC48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 descr="Изображение выглядит как Фиолетовый, фиолетовый, Кобальтовая синь, Цвет Majorelle blue&#10;&#10;Автоматически созданное описание">
            <a:extLst>
              <a:ext uri="{FF2B5EF4-FFF2-40B4-BE49-F238E27FC236}">
                <a16:creationId xmlns:a16="http://schemas.microsoft.com/office/drawing/2014/main" id="{14872461-CDA2-3852-5E22-30C7081537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05" r="26139"/>
          <a:stretch/>
        </p:blipFill>
        <p:spPr>
          <a:xfrm>
            <a:off x="6096000" y="0"/>
            <a:ext cx="5087567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74383F5-F976-5D80-09F5-16F606BFAB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407064"/>
            <a:ext cx="5482408" cy="9199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100" dirty="0">
                <a:ln>
                  <a:solidFill>
                    <a:srgbClr val="AAAEE8"/>
                  </a:solidFill>
                </a:ln>
                <a:solidFill>
                  <a:srgbClr val="FFFFFF"/>
                </a:solidFill>
                <a:effectLst>
                  <a:innerShdw blurRad="63500" dist="50800" dir="5400000">
                    <a:prstClr val="black">
                      <a:alpha val="50000"/>
                    </a:prstClr>
                  </a:innerShdw>
                </a:effectLst>
              </a:rPr>
              <a:t>ETL-</a:t>
            </a:r>
            <a:r>
              <a:rPr lang="ru-RU" sz="3100" dirty="0">
                <a:ln>
                  <a:solidFill>
                    <a:srgbClr val="AAAEE8"/>
                  </a:solidFill>
                </a:ln>
                <a:solidFill>
                  <a:srgbClr val="FFFFFF"/>
                </a:solidFill>
                <a:effectLst>
                  <a:innerShdw blurRad="63500" dist="50800" dir="5400000">
                    <a:prstClr val="black">
                      <a:alpha val="50000"/>
                    </a:prstClr>
                  </a:innerShdw>
                </a:effectLst>
              </a:rPr>
              <a:t>процесс </a:t>
            </a:r>
            <a:br>
              <a:rPr lang="ru-RU" sz="3100" dirty="0">
                <a:ln>
                  <a:solidFill>
                    <a:srgbClr val="AAAEE8"/>
                  </a:solidFill>
                </a:ln>
                <a:solidFill>
                  <a:srgbClr val="FFFFFF"/>
                </a:solidFill>
                <a:effectLst>
                  <a:innerShdw blurRad="63500" dist="50800" dir="5400000">
                    <a:prstClr val="black">
                      <a:alpha val="50000"/>
                    </a:prstClr>
                  </a:innerShdw>
                </a:effectLst>
              </a:rPr>
            </a:br>
            <a:r>
              <a:rPr lang="ru-RU" sz="2700" dirty="0">
                <a:ln>
                  <a:solidFill>
                    <a:srgbClr val="AAAEE8"/>
                  </a:solidFill>
                </a:ln>
                <a:solidFill>
                  <a:srgbClr val="FFFFFF"/>
                </a:solidFill>
                <a:effectLst>
                  <a:innerShdw blurRad="63500" dist="50800" dir="5400000">
                    <a:prstClr val="black">
                      <a:alpha val="50000"/>
                    </a:prstClr>
                  </a:innerShdw>
                </a:effectLst>
              </a:rPr>
              <a:t>(</a:t>
            </a:r>
            <a:r>
              <a:rPr lang="en-US" sz="2700" dirty="0" err="1">
                <a:ln>
                  <a:solidFill>
                    <a:srgbClr val="AAAEE8"/>
                  </a:solidFill>
                </a:ln>
                <a:solidFill>
                  <a:srgbClr val="FFFFFF"/>
                </a:solidFill>
                <a:effectLst>
                  <a:innerShdw blurRad="63500" dist="50800" dir="5400000">
                    <a:prstClr val="black">
                      <a:alpha val="50000"/>
                    </a:prstClr>
                  </a:innerShdw>
                </a:effectLst>
              </a:rPr>
              <a:t>Jupyter</a:t>
            </a:r>
            <a:r>
              <a:rPr lang="en-US" sz="2700" dirty="0">
                <a:ln>
                  <a:solidFill>
                    <a:srgbClr val="AAAEE8"/>
                  </a:solidFill>
                </a:ln>
                <a:solidFill>
                  <a:srgbClr val="FFFFFF"/>
                </a:solidFill>
                <a:effectLst>
                  <a:innerShdw blurRad="63500" dist="50800" dir="5400000">
                    <a:prstClr val="black">
                      <a:alpha val="50000"/>
                    </a:prstClr>
                  </a:innerShdw>
                </a:effectLst>
              </a:rPr>
              <a:t> Notebook)</a:t>
            </a:r>
            <a:endParaRPr lang="ru-RU" sz="3100" dirty="0">
              <a:ln>
                <a:solidFill>
                  <a:srgbClr val="AAAEE8"/>
                </a:solidFill>
              </a:ln>
              <a:solidFill>
                <a:srgbClr val="FFFFFF"/>
              </a:solidFill>
              <a:effectLst>
                <a:innerShdw blurRad="63500" dist="50800" dir="5400000">
                  <a:prstClr val="black">
                    <a:alpha val="50000"/>
                  </a:prstClr>
                </a:innerShdw>
              </a:effectLst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41A8D81-5F1E-24AA-7FE5-BE6EDE250E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8" y="1468621"/>
            <a:ext cx="4027447" cy="42455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i="0" dirty="0">
                <a:solidFill>
                  <a:srgbClr val="392C84"/>
                </a:solidFill>
                <a:effectLst/>
                <a:latin typeface="Roboto" panose="02000000000000000000" pitchFamily="2" charset="0"/>
              </a:rPr>
              <a:t>Extract</a:t>
            </a:r>
            <a:r>
              <a:rPr lang="ru-RU" b="1" i="0" dirty="0">
                <a:solidFill>
                  <a:srgbClr val="392C84"/>
                </a:solidFill>
                <a:effectLst/>
                <a:latin typeface="Roboto" panose="02000000000000000000" pitchFamily="2" charset="0"/>
              </a:rPr>
              <a:t>: загрузка </a:t>
            </a:r>
            <a:r>
              <a:rPr lang="en-US" b="1" i="0" dirty="0">
                <a:solidFill>
                  <a:srgbClr val="392C84"/>
                </a:solidFill>
                <a:effectLst/>
                <a:latin typeface="Roboto" panose="02000000000000000000" pitchFamily="2" charset="0"/>
              </a:rPr>
              <a:t>CSV </a:t>
            </a:r>
            <a:r>
              <a:rPr lang="ru-RU" b="1" i="0" dirty="0">
                <a:solidFill>
                  <a:srgbClr val="392C84"/>
                </a:solidFill>
                <a:effectLst/>
                <a:latin typeface="Roboto" panose="02000000000000000000" pitchFamily="2" charset="0"/>
              </a:rPr>
              <a:t>из </a:t>
            </a:r>
            <a:r>
              <a:rPr lang="en-US" b="1" i="0" dirty="0">
                <a:solidFill>
                  <a:srgbClr val="392C84"/>
                </a:solidFill>
                <a:effectLst/>
                <a:latin typeface="Roboto" panose="02000000000000000000" pitchFamily="2" charset="0"/>
              </a:rPr>
              <a:t>GitHub </a:t>
            </a:r>
            <a:endParaRPr lang="ru-RU" b="1" i="0" dirty="0">
              <a:solidFill>
                <a:srgbClr val="392C84"/>
              </a:solidFill>
              <a:effectLst/>
              <a:latin typeface="Roboto" panose="02000000000000000000" pitchFamily="2" charset="0"/>
            </a:endParaRPr>
          </a:p>
        </p:txBody>
      </p:sp>
      <p:sp>
        <p:nvSpPr>
          <p:cNvPr id="4" name="Объект 2">
            <a:extLst>
              <a:ext uri="{FF2B5EF4-FFF2-40B4-BE49-F238E27FC236}">
                <a16:creationId xmlns:a16="http://schemas.microsoft.com/office/drawing/2014/main" id="{2F0B96E4-C38B-8CFD-B57D-1300F6165343}"/>
              </a:ext>
            </a:extLst>
          </p:cNvPr>
          <p:cNvSpPr txBox="1">
            <a:spLocks/>
          </p:cNvSpPr>
          <p:nvPr/>
        </p:nvSpPr>
        <p:spPr>
          <a:xfrm>
            <a:off x="612648" y="2176325"/>
            <a:ext cx="5583871" cy="420501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sz="1600" dirty="0">
                <a:solidFill>
                  <a:srgbClr val="392C84"/>
                </a:solidFill>
                <a:latin typeface="Roboto" panose="02000000000000000000" pitchFamily="2" charset="0"/>
              </a:rPr>
              <a:t>Данные автоматически загружаются из </a:t>
            </a:r>
            <a:r>
              <a:rPr lang="ru-RU" sz="1600" dirty="0" err="1">
                <a:solidFill>
                  <a:srgbClr val="392C84"/>
                </a:solidFill>
                <a:latin typeface="Roboto" panose="02000000000000000000" pitchFamily="2" charset="0"/>
              </a:rPr>
              <a:t>GitHub</a:t>
            </a:r>
            <a:r>
              <a:rPr lang="ru-RU" sz="1600" dirty="0">
                <a:solidFill>
                  <a:srgbClr val="392C84"/>
                </a:solidFill>
                <a:latin typeface="Roboto" panose="02000000000000000000" pitchFamily="2" charset="0"/>
              </a:rPr>
              <a:t>-репозитория.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ru-RU" sz="1600" dirty="0">
                <a:solidFill>
                  <a:srgbClr val="392C84"/>
                </a:solidFill>
                <a:latin typeface="Roboto" panose="02000000000000000000" pitchFamily="2" charset="0"/>
              </a:rPr>
              <a:t>Отдельные CSV для каждого года.</a:t>
            </a:r>
          </a:p>
          <a:p>
            <a:pPr marL="0" indent="0">
              <a:buNone/>
            </a:pPr>
            <a:r>
              <a:rPr lang="ru-RU" sz="1600" dirty="0">
                <a:solidFill>
                  <a:schemeClr val="bg1"/>
                </a:solidFill>
                <a:latin typeface="Roboto" panose="02000000000000000000" pitchFamily="2" charset="0"/>
              </a:rPr>
              <a:t>Разные источники: </a:t>
            </a:r>
          </a:p>
          <a:p>
            <a:r>
              <a:rPr lang="ru-RU" sz="1600" dirty="0">
                <a:solidFill>
                  <a:srgbClr val="392C84"/>
                </a:solidFill>
                <a:latin typeface="Roboto" panose="02000000000000000000" pitchFamily="2" charset="0"/>
              </a:rPr>
              <a:t>результаты турнира, </a:t>
            </a:r>
          </a:p>
          <a:p>
            <a:r>
              <a:rPr lang="ru-RU" sz="1600" dirty="0">
                <a:solidFill>
                  <a:srgbClr val="392C84"/>
                </a:solidFill>
                <a:latin typeface="Roboto" panose="02000000000000000000" pitchFamily="2" charset="0"/>
              </a:rPr>
              <a:t>игроки по странам, </a:t>
            </a:r>
          </a:p>
          <a:p>
            <a:r>
              <a:rPr lang="ru-RU" sz="1600" dirty="0">
                <a:solidFill>
                  <a:srgbClr val="392C84"/>
                </a:solidFill>
                <a:latin typeface="Roboto" panose="02000000000000000000" pitchFamily="2" charset="0"/>
              </a:rPr>
              <a:t>составы команд, </a:t>
            </a:r>
          </a:p>
          <a:p>
            <a:r>
              <a:rPr lang="ru-RU" sz="1600" dirty="0">
                <a:solidFill>
                  <a:srgbClr val="392C84"/>
                </a:solidFill>
                <a:latin typeface="Roboto" panose="02000000000000000000" pitchFamily="2" charset="0"/>
              </a:rPr>
              <a:t>статистика пиков героев.</a:t>
            </a:r>
          </a:p>
          <a:p>
            <a:pPr marL="0" indent="0">
              <a:buNone/>
            </a:pPr>
            <a:r>
              <a:rPr lang="ru-RU" sz="1600" dirty="0">
                <a:solidFill>
                  <a:schemeClr val="bg1"/>
                </a:solidFill>
                <a:latin typeface="Roboto" panose="02000000000000000000" pitchFamily="2" charset="0"/>
              </a:rPr>
              <a:t>Что сделано:</a:t>
            </a:r>
            <a:endParaRPr lang="en-US" sz="1600" dirty="0">
              <a:solidFill>
                <a:schemeClr val="bg1"/>
              </a:solidFill>
              <a:latin typeface="Roboto" panose="02000000000000000000" pitchFamily="2" charset="0"/>
            </a:endParaRPr>
          </a:p>
          <a:p>
            <a:r>
              <a:rPr lang="ru-RU" sz="1600" dirty="0">
                <a:solidFill>
                  <a:srgbClr val="392C84"/>
                </a:solidFill>
                <a:latin typeface="Roboto" panose="02000000000000000000" pitchFamily="2" charset="0"/>
              </a:rPr>
              <a:t>реализована итерационная загрузка файлов по годам;</a:t>
            </a:r>
            <a:endParaRPr lang="en-US" sz="1600" dirty="0">
              <a:solidFill>
                <a:srgbClr val="392C84"/>
              </a:solidFill>
              <a:latin typeface="Roboto" panose="02000000000000000000" pitchFamily="2" charset="0"/>
            </a:endParaRPr>
          </a:p>
          <a:p>
            <a:r>
              <a:rPr lang="ru-RU" sz="1600" dirty="0">
                <a:solidFill>
                  <a:srgbClr val="392C84"/>
                </a:solidFill>
                <a:latin typeface="Roboto" panose="02000000000000000000" pitchFamily="2" charset="0"/>
              </a:rPr>
              <a:t>каждому набору данных добавлен признак </a:t>
            </a:r>
            <a:r>
              <a:rPr lang="ru-RU" sz="1600" dirty="0" err="1">
                <a:solidFill>
                  <a:srgbClr val="392C84"/>
                </a:solidFill>
                <a:latin typeface="Roboto" panose="02000000000000000000" pitchFamily="2" charset="0"/>
              </a:rPr>
              <a:t>year</a:t>
            </a:r>
            <a:r>
              <a:rPr lang="ru-RU" sz="1600" dirty="0">
                <a:solidFill>
                  <a:srgbClr val="392C84"/>
                </a:solidFill>
                <a:latin typeface="Roboto" panose="02000000000000000000" pitchFamily="2" charset="0"/>
              </a:rPr>
              <a:t>;</a:t>
            </a:r>
            <a:endParaRPr lang="en-US" sz="1600" dirty="0">
              <a:solidFill>
                <a:srgbClr val="392C84"/>
              </a:solidFill>
              <a:latin typeface="Roboto" panose="02000000000000000000" pitchFamily="2" charset="0"/>
            </a:endParaRPr>
          </a:p>
          <a:p>
            <a:r>
              <a:rPr lang="ru-RU" sz="1600" dirty="0">
                <a:solidFill>
                  <a:srgbClr val="392C84"/>
                </a:solidFill>
                <a:latin typeface="Roboto" panose="02000000000000000000" pitchFamily="2" charset="0"/>
              </a:rPr>
              <a:t>данные объединены в единые </a:t>
            </a:r>
            <a:r>
              <a:rPr lang="ru-RU" sz="1600" dirty="0" err="1">
                <a:solidFill>
                  <a:srgbClr val="392C84"/>
                </a:solidFill>
                <a:latin typeface="Roboto" panose="02000000000000000000" pitchFamily="2" charset="0"/>
              </a:rPr>
              <a:t>датафреймы</a:t>
            </a:r>
            <a:r>
              <a:rPr lang="ru-RU" sz="1600" dirty="0">
                <a:solidFill>
                  <a:srgbClr val="392C84"/>
                </a:solidFill>
                <a:latin typeface="Roboto" panose="02000000000000000000" pitchFamily="2" charset="0"/>
              </a:rPr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ru-RU" sz="1600" dirty="0">
              <a:solidFill>
                <a:srgbClr val="392C84"/>
              </a:solidFill>
              <a:latin typeface="Roboto" panose="02000000000000000000" pitchFamily="2" charset="0"/>
            </a:endParaRPr>
          </a:p>
        </p:txBody>
      </p:sp>
      <p:graphicFrame>
        <p:nvGraphicFramePr>
          <p:cNvPr id="6" name="Таблица 5">
            <a:extLst>
              <a:ext uri="{FF2B5EF4-FFF2-40B4-BE49-F238E27FC236}">
                <a16:creationId xmlns:a16="http://schemas.microsoft.com/office/drawing/2014/main" id="{A1738DBE-8206-BFB3-C189-802E900D81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2182053"/>
              </p:ext>
            </p:extLst>
          </p:nvPr>
        </p:nvGraphicFramePr>
        <p:xfrm>
          <a:off x="6935821" y="4990289"/>
          <a:ext cx="3735422" cy="1507790"/>
        </p:xfrm>
        <a:graphic>
          <a:graphicData uri="http://schemas.openxmlformats.org/drawingml/2006/table">
            <a:tbl>
              <a:tblPr/>
              <a:tblGrid>
                <a:gridCol w="1228539">
                  <a:extLst>
                    <a:ext uri="{9D8B030D-6E8A-4147-A177-3AD203B41FA5}">
                      <a16:colId xmlns:a16="http://schemas.microsoft.com/office/drawing/2014/main" val="3928475587"/>
                    </a:ext>
                  </a:extLst>
                </a:gridCol>
                <a:gridCol w="2506883">
                  <a:extLst>
                    <a:ext uri="{9D8B030D-6E8A-4147-A177-3AD203B41FA5}">
                      <a16:colId xmlns:a16="http://schemas.microsoft.com/office/drawing/2014/main" val="324913172"/>
                    </a:ext>
                  </a:extLst>
                </a:gridCol>
              </a:tblGrid>
              <a:tr h="301558"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Aptos Narrow" panose="020B0004020202020204" pitchFamily="34" charset="0"/>
                        </a:rPr>
                        <a:t>Название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1" i="0" u="none" strike="noStrike">
                          <a:solidFill>
                            <a:schemeClr val="bg1"/>
                          </a:solidFill>
                          <a:effectLst/>
                          <a:latin typeface="Aptos Narrow" panose="020B0004020202020204" pitchFamily="34" charset="0"/>
                        </a:rPr>
                        <a:t>Назначение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7477476"/>
                  </a:ext>
                </a:extLst>
              </a:tr>
              <a:tr h="30155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Aptos Narrow" panose="020B0004020202020204" pitchFamily="34" charset="0"/>
                        </a:rPr>
                        <a:t>winners_top3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chemeClr val="bg1"/>
                          </a:solidFill>
                          <a:effectLst/>
                          <a:latin typeface="Aptos Narrow" panose="020B0004020202020204" pitchFamily="34" charset="0"/>
                        </a:rPr>
                        <a:t>Фиксирует результаты турниров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9874315"/>
                  </a:ext>
                </a:extLst>
              </a:tr>
              <a:tr h="30155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chemeClr val="bg1"/>
                          </a:solidFill>
                          <a:effectLst/>
                          <a:latin typeface="Aptos Narrow" panose="020B0004020202020204" pitchFamily="34" charset="0"/>
                        </a:rPr>
                        <a:t>country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Aptos Narrow" panose="020B0004020202020204" pitchFamily="34" charset="0"/>
                        </a:rPr>
                        <a:t>География игроков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5086884"/>
                  </a:ext>
                </a:extLst>
              </a:tr>
              <a:tr h="30155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chemeClr val="bg1"/>
                          </a:solidFill>
                          <a:effectLst/>
                          <a:latin typeface="Aptos Narrow" panose="020B0004020202020204" pitchFamily="34" charset="0"/>
                        </a:rPr>
                        <a:t>teams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Aptos Narrow" panose="020B0004020202020204" pitchFamily="34" charset="0"/>
                        </a:rPr>
                        <a:t>Игрок в команде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88980874"/>
                  </a:ext>
                </a:extLst>
              </a:tr>
              <a:tr h="30155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Aptos Narrow" panose="020B0004020202020204" pitchFamily="34" charset="0"/>
                        </a:rPr>
                        <a:t>hero_picks</a:t>
                      </a:r>
                      <a:endParaRPr 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Aptos Narrow" panose="020B0004020202020204" pitchFamily="34" charset="0"/>
                        </a:rPr>
                        <a:t>Популярность героев по годам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43711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553204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088059-5A96-649D-A2C4-01606ABACA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 descr="Изображение выглядит как Фиолетовый, фиолетовый, Кобальтовая синь, Цвет Majorelle blue&#10;&#10;Автоматически созданное описание">
            <a:extLst>
              <a:ext uri="{FF2B5EF4-FFF2-40B4-BE49-F238E27FC236}">
                <a16:creationId xmlns:a16="http://schemas.microsoft.com/office/drawing/2014/main" id="{F2B55093-4532-F359-9C7C-234D789AE0F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05" r="26139"/>
          <a:stretch/>
        </p:blipFill>
        <p:spPr>
          <a:xfrm>
            <a:off x="6096000" y="0"/>
            <a:ext cx="5087567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F1C1540-2D3E-56A8-405F-63B0D28EB6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407064"/>
            <a:ext cx="5482408" cy="9199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100" dirty="0">
                <a:ln>
                  <a:solidFill>
                    <a:srgbClr val="AAAEE8"/>
                  </a:solidFill>
                </a:ln>
                <a:solidFill>
                  <a:srgbClr val="FFFFFF"/>
                </a:solidFill>
                <a:effectLst>
                  <a:innerShdw blurRad="63500" dist="50800" dir="5400000">
                    <a:prstClr val="black">
                      <a:alpha val="50000"/>
                    </a:prstClr>
                  </a:innerShdw>
                </a:effectLst>
              </a:rPr>
              <a:t>ETL-</a:t>
            </a:r>
            <a:r>
              <a:rPr lang="ru-RU" sz="3100" dirty="0">
                <a:ln>
                  <a:solidFill>
                    <a:srgbClr val="AAAEE8"/>
                  </a:solidFill>
                </a:ln>
                <a:solidFill>
                  <a:srgbClr val="FFFFFF"/>
                </a:solidFill>
                <a:effectLst>
                  <a:innerShdw blurRad="63500" dist="50800" dir="5400000">
                    <a:prstClr val="black">
                      <a:alpha val="50000"/>
                    </a:prstClr>
                  </a:innerShdw>
                </a:effectLst>
              </a:rPr>
              <a:t>процесс </a:t>
            </a:r>
            <a:br>
              <a:rPr lang="ru-RU" sz="3100" dirty="0">
                <a:ln>
                  <a:solidFill>
                    <a:srgbClr val="AAAEE8"/>
                  </a:solidFill>
                </a:ln>
                <a:solidFill>
                  <a:srgbClr val="FFFFFF"/>
                </a:solidFill>
                <a:effectLst>
                  <a:innerShdw blurRad="63500" dist="50800" dir="5400000">
                    <a:prstClr val="black">
                      <a:alpha val="50000"/>
                    </a:prstClr>
                  </a:innerShdw>
                </a:effectLst>
              </a:rPr>
            </a:br>
            <a:r>
              <a:rPr lang="ru-RU" sz="2700" dirty="0">
                <a:ln>
                  <a:solidFill>
                    <a:srgbClr val="AAAEE8"/>
                  </a:solidFill>
                </a:ln>
                <a:solidFill>
                  <a:srgbClr val="FFFFFF"/>
                </a:solidFill>
                <a:effectLst>
                  <a:innerShdw blurRad="63500" dist="50800" dir="5400000">
                    <a:prstClr val="black">
                      <a:alpha val="50000"/>
                    </a:prstClr>
                  </a:innerShdw>
                </a:effectLst>
              </a:rPr>
              <a:t>(</a:t>
            </a:r>
            <a:r>
              <a:rPr lang="en-US" sz="2700" dirty="0" err="1">
                <a:ln>
                  <a:solidFill>
                    <a:srgbClr val="AAAEE8"/>
                  </a:solidFill>
                </a:ln>
                <a:solidFill>
                  <a:srgbClr val="FFFFFF"/>
                </a:solidFill>
                <a:effectLst>
                  <a:innerShdw blurRad="63500" dist="50800" dir="5400000">
                    <a:prstClr val="black">
                      <a:alpha val="50000"/>
                    </a:prstClr>
                  </a:innerShdw>
                </a:effectLst>
              </a:rPr>
              <a:t>Jupyter</a:t>
            </a:r>
            <a:r>
              <a:rPr lang="en-US" sz="2700" dirty="0">
                <a:ln>
                  <a:solidFill>
                    <a:srgbClr val="AAAEE8"/>
                  </a:solidFill>
                </a:ln>
                <a:solidFill>
                  <a:srgbClr val="FFFFFF"/>
                </a:solidFill>
                <a:effectLst>
                  <a:innerShdw blurRad="63500" dist="50800" dir="5400000">
                    <a:prstClr val="black">
                      <a:alpha val="50000"/>
                    </a:prstClr>
                  </a:innerShdw>
                </a:effectLst>
              </a:rPr>
              <a:t> Notebook)</a:t>
            </a:r>
            <a:endParaRPr lang="ru-RU" sz="3100" dirty="0">
              <a:ln>
                <a:solidFill>
                  <a:srgbClr val="AAAEE8"/>
                </a:solidFill>
              </a:ln>
              <a:solidFill>
                <a:srgbClr val="FFFFFF"/>
              </a:solidFill>
              <a:effectLst>
                <a:innerShdw blurRad="63500" dist="50800" dir="5400000">
                  <a:prstClr val="black">
                    <a:alpha val="50000"/>
                  </a:prstClr>
                </a:innerShdw>
              </a:effectLst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BE05253-424F-151C-39C8-162F9B1516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8" y="1468621"/>
            <a:ext cx="4027447" cy="424553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b="1" i="0" dirty="0">
                <a:solidFill>
                  <a:srgbClr val="392C84"/>
                </a:solidFill>
                <a:effectLst/>
                <a:latin typeface="Roboto" panose="02000000000000000000" pitchFamily="2" charset="0"/>
              </a:rPr>
              <a:t>Transform: </a:t>
            </a:r>
            <a:r>
              <a:rPr lang="ru-RU" b="1" i="0" dirty="0">
                <a:solidFill>
                  <a:srgbClr val="392C84"/>
                </a:solidFill>
                <a:effectLst/>
                <a:latin typeface="Roboto" panose="02000000000000000000" pitchFamily="2" charset="0"/>
              </a:rPr>
              <a:t>Преобразование данных</a:t>
            </a: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15FFBEC0-C11E-70A0-BE27-112C94F7C70E}"/>
              </a:ext>
            </a:extLst>
          </p:cNvPr>
          <p:cNvSpPr txBox="1">
            <a:spLocks/>
          </p:cNvSpPr>
          <p:nvPr/>
        </p:nvSpPr>
        <p:spPr>
          <a:xfrm>
            <a:off x="612648" y="2176325"/>
            <a:ext cx="5583871" cy="420501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sz="1600" dirty="0">
                <a:solidFill>
                  <a:srgbClr val="392C84"/>
                </a:solidFill>
                <a:latin typeface="Roboto" panose="02000000000000000000" pitchFamily="2" charset="0"/>
              </a:rPr>
              <a:t>На этапе трансформации выполнена стандартизация и очистка: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ru-RU" sz="1600" dirty="0">
                <a:solidFill>
                  <a:schemeClr val="bg1"/>
                </a:solidFill>
                <a:latin typeface="Roboto" panose="02000000000000000000" pitchFamily="2" charset="0"/>
              </a:rPr>
              <a:t>Нормализация структуры </a:t>
            </a:r>
            <a:r>
              <a:rPr lang="ru-RU" sz="1600" dirty="0">
                <a:solidFill>
                  <a:srgbClr val="392C84"/>
                </a:solidFill>
                <a:latin typeface="Roboto" panose="02000000000000000000" pitchFamily="2" charset="0"/>
              </a:rPr>
              <a:t>(унифицированы названия колонок; приведена схема данных разных лет к единому формату)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ru-RU" sz="1600" dirty="0">
                <a:solidFill>
                  <a:schemeClr val="bg1"/>
                </a:solidFill>
                <a:latin typeface="Roboto" panose="02000000000000000000" pitchFamily="2" charset="0"/>
              </a:rPr>
              <a:t>Очистка значений</a:t>
            </a:r>
            <a:r>
              <a:rPr lang="ru-RU" sz="1600" dirty="0">
                <a:solidFill>
                  <a:srgbClr val="392C84"/>
                </a:solidFill>
                <a:latin typeface="Roboto" panose="02000000000000000000" pitchFamily="2" charset="0"/>
              </a:rPr>
              <a:t> (удалены валютные символы $, %, ,; строки преобразованы в числовые типы)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ru-RU" sz="1600" dirty="0">
                <a:solidFill>
                  <a:schemeClr val="bg1"/>
                </a:solidFill>
                <a:latin typeface="Roboto" panose="02000000000000000000" pitchFamily="2" charset="0"/>
              </a:rPr>
              <a:t>Нормализация сущностей</a:t>
            </a:r>
            <a:r>
              <a:rPr lang="ru-RU" sz="1600" dirty="0">
                <a:solidFill>
                  <a:srgbClr val="392C84"/>
                </a:solidFill>
                <a:latin typeface="Roboto" panose="02000000000000000000" pitchFamily="2" charset="0"/>
              </a:rPr>
              <a:t> (списки игроков разделены на отдельные строки; устранены дубликаты; проверена уникальность ключей)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ru-RU" sz="1600" dirty="0">
                <a:solidFill>
                  <a:schemeClr val="bg1"/>
                </a:solidFill>
                <a:latin typeface="Roboto" panose="02000000000000000000" pitchFamily="2" charset="0"/>
              </a:rPr>
              <a:t>Контроль качества данных </a:t>
            </a:r>
            <a:r>
              <a:rPr lang="ru-RU" sz="1600" dirty="0">
                <a:solidFill>
                  <a:srgbClr val="392C84"/>
                </a:solidFill>
                <a:latin typeface="Roboto" panose="02000000000000000000" pitchFamily="2" charset="0"/>
              </a:rPr>
              <a:t>(проверены пропуски (NULL); проверены типы данных; выполнена базовая статистическая проверка)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ru-RU" sz="1600" dirty="0">
                <a:solidFill>
                  <a:srgbClr val="392C84"/>
                </a:solidFill>
                <a:latin typeface="Roboto" panose="02000000000000000000" pitchFamily="2" charset="0"/>
              </a:rPr>
              <a:t>Данные стали пригодны для аналитической модели.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ru-RU" sz="1600" dirty="0">
              <a:solidFill>
                <a:srgbClr val="392C84"/>
              </a:solidFill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90888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A6C124-55BB-4977-665C-973C903CDE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CD8EEF9-10DE-3052-1BE5-CC3460C34E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560"/>
          <a:stretch/>
        </p:blipFill>
        <p:spPr>
          <a:xfrm>
            <a:off x="0" y="228600"/>
            <a:ext cx="12192000" cy="1948409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EC35B1-6164-1F5F-3FA8-EE3CD4A923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884" y="384351"/>
            <a:ext cx="5175310" cy="113225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100" dirty="0">
                <a:ln>
                  <a:solidFill>
                    <a:srgbClr val="AAAEE8"/>
                  </a:solidFill>
                </a:ln>
                <a:solidFill>
                  <a:srgbClr val="FFFFFF"/>
                </a:solidFill>
                <a:effectLst>
                  <a:innerShdw blurRad="63500" dist="50800" dir="5400000">
                    <a:prstClr val="black">
                      <a:alpha val="50000"/>
                    </a:prstClr>
                  </a:innerShdw>
                </a:effectLst>
              </a:rPr>
              <a:t>Source Data Problems &amp; Data Cleaning</a:t>
            </a:r>
            <a:endParaRPr lang="ru-RU" sz="3100" dirty="0">
              <a:ln>
                <a:solidFill>
                  <a:srgbClr val="AAAEE8"/>
                </a:solidFill>
              </a:ln>
              <a:solidFill>
                <a:srgbClr val="FFFFFF"/>
              </a:solidFill>
              <a:effectLst>
                <a:innerShdw blurRad="63500" dist="50800" dir="5400000">
                  <a:prstClr val="black">
                    <a:alpha val="50000"/>
                  </a:prstClr>
                </a:innerShdw>
              </a:effectLst>
            </a:endParaRPr>
          </a:p>
        </p:txBody>
      </p:sp>
      <p:sp>
        <p:nvSpPr>
          <p:cNvPr id="7" name="Объект 2">
            <a:extLst>
              <a:ext uri="{FF2B5EF4-FFF2-40B4-BE49-F238E27FC236}">
                <a16:creationId xmlns:a16="http://schemas.microsoft.com/office/drawing/2014/main" id="{0E0AE329-4F6E-C99D-087E-58752926285A}"/>
              </a:ext>
            </a:extLst>
          </p:cNvPr>
          <p:cNvSpPr txBox="1">
            <a:spLocks/>
          </p:cNvSpPr>
          <p:nvPr/>
        </p:nvSpPr>
        <p:spPr>
          <a:xfrm>
            <a:off x="594884" y="1629450"/>
            <a:ext cx="6213420" cy="4347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sz="1600" b="1" dirty="0">
                <a:solidFill>
                  <a:srgbClr val="392C84"/>
                </a:solidFill>
                <a:highlight>
                  <a:srgbClr val="FFFFFF"/>
                </a:highlight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Проблема 1:</a:t>
            </a:r>
            <a:r>
              <a:rPr lang="ru-RU" sz="1600" b="1" dirty="0">
                <a:solidFill>
                  <a:srgbClr val="392C84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ru-RU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Отсутствие контекста (год, команда)</a:t>
            </a: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566012E2-117E-7F79-AE9F-B378C7DDD4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884" y="2328802"/>
            <a:ext cx="6019276" cy="387895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В исходных файлах отсутствуют колонки с годом, с названием команды. </a:t>
            </a:r>
            <a:br>
              <a:rPr lang="ru-RU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r>
              <a:rPr lang="ru-RU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Это делает аналитику невозможной: без года нельзя увидеть динамику, без команды нет понимания, кто есть кто</a:t>
            </a:r>
          </a:p>
          <a:p>
            <a:pPr marL="0" indent="0">
              <a:buNone/>
            </a:pPr>
            <a:r>
              <a:rPr lang="ru-RU" sz="1600" b="1" dirty="0">
                <a:solidFill>
                  <a:srgbClr val="392C84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Решение:</a:t>
            </a:r>
            <a:r>
              <a:rPr lang="ru-RU" sz="16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ru-RU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добавили год и название команды при загрузке из метаданных</a:t>
            </a:r>
          </a:p>
          <a:p>
            <a:pPr marL="0" indent="0">
              <a:buNone/>
            </a:pPr>
            <a:r>
              <a:rPr lang="ru-RU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# Добавляем год из метаданных при загрузке</a:t>
            </a:r>
          </a:p>
          <a:p>
            <a:pPr marL="0" indent="0">
              <a:buNone/>
            </a:pPr>
            <a:r>
              <a:rPr lang="ru-RU" sz="16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</a:t>
            </a:r>
            <a:r>
              <a:rPr lang="ru-RU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['</a:t>
            </a:r>
            <a:r>
              <a:rPr lang="ru-RU" sz="16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year</a:t>
            </a:r>
            <a:r>
              <a:rPr lang="ru-RU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'] = </a:t>
            </a:r>
            <a:r>
              <a:rPr lang="ru-RU" sz="16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row</a:t>
            </a:r>
            <a:r>
              <a:rPr lang="ru-RU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['</a:t>
            </a:r>
            <a:r>
              <a:rPr lang="ru-RU" sz="16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year</a:t>
            </a:r>
            <a:r>
              <a:rPr lang="ru-RU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’] </a:t>
            </a:r>
          </a:p>
          <a:p>
            <a:pPr marL="0" indent="0">
              <a:buNone/>
            </a:pPr>
            <a:r>
              <a:rPr lang="ru-RU" sz="1600" b="1" dirty="0">
                <a:solidFill>
                  <a:srgbClr val="392C84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Все записи теперь привязаны к контексту - мы знаем, к какому турниру относится каждая строка, получена корректная структура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2017D6C-1680-3327-2559-8FAA974240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8640" y="2328802"/>
            <a:ext cx="4876800" cy="1295400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CE3DD2D3-746B-561D-E34B-A283176895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8640" y="3979673"/>
            <a:ext cx="5042535" cy="2332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4923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9FFC3C-75CF-428B-479D-5090C2CAA2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AE16DBC-0BA9-D7EA-76AB-2900FCD50F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560"/>
          <a:stretch/>
        </p:blipFill>
        <p:spPr>
          <a:xfrm>
            <a:off x="0" y="228600"/>
            <a:ext cx="12192000" cy="1948409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56AA18D-FD0B-E198-E749-808808656D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884" y="384351"/>
            <a:ext cx="5175310" cy="113225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100" dirty="0">
                <a:ln>
                  <a:solidFill>
                    <a:srgbClr val="AAAEE8"/>
                  </a:solidFill>
                </a:ln>
                <a:solidFill>
                  <a:srgbClr val="FFFFFF"/>
                </a:solidFill>
                <a:effectLst>
                  <a:innerShdw blurRad="63500" dist="50800" dir="5400000">
                    <a:prstClr val="black">
                      <a:alpha val="50000"/>
                    </a:prstClr>
                  </a:innerShdw>
                </a:effectLst>
              </a:rPr>
              <a:t>Source Data Problems &amp; Data Cleaning</a:t>
            </a:r>
            <a:endParaRPr lang="ru-RU" sz="3100" dirty="0">
              <a:ln>
                <a:solidFill>
                  <a:srgbClr val="AAAEE8"/>
                </a:solidFill>
              </a:ln>
              <a:solidFill>
                <a:srgbClr val="FFFFFF"/>
              </a:solidFill>
              <a:effectLst>
                <a:innerShdw blurRad="63500" dist="50800" dir="5400000">
                  <a:prstClr val="black">
                    <a:alpha val="50000"/>
                  </a:prstClr>
                </a:innerShdw>
              </a:effectLst>
            </a:endParaRP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891FC954-A6B2-1E97-107B-B079BCBD02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884" y="2328801"/>
            <a:ext cx="6213420" cy="209393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Одни и те же колонки назывались по-разному в разные года. Это делало невозможным автоматическое объединение данных.</a:t>
            </a:r>
          </a:p>
          <a:p>
            <a:pPr marL="0" indent="0">
              <a:buNone/>
            </a:pPr>
            <a:r>
              <a:rPr lang="ru-RU" sz="1600" b="1" dirty="0">
                <a:solidFill>
                  <a:srgbClr val="392C84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Решение:</a:t>
            </a:r>
            <a:r>
              <a:rPr lang="ru-RU" sz="16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ru-RU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функции </a:t>
            </a:r>
            <a:r>
              <a:rPr lang="ru-RU" sz="1600" dirty="0">
                <a:solidFill>
                  <a:schemeClr val="bg1"/>
                </a:solidFill>
                <a:highlight>
                  <a:srgbClr val="392C84"/>
                </a:highlight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normalize_columns() </a:t>
            </a:r>
            <a:r>
              <a:rPr lang="ru-RU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проверяет все варианты и приводит к единому стандарту.</a:t>
            </a:r>
            <a:br>
              <a:rPr lang="ru-RU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r>
              <a:rPr lang="ru-RU" sz="1600" b="1" dirty="0">
                <a:solidFill>
                  <a:srgbClr val="392C84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Таким образом, данные разных лет становятся совместимыми.</a:t>
            </a:r>
          </a:p>
        </p:txBody>
      </p:sp>
      <p:sp>
        <p:nvSpPr>
          <p:cNvPr id="7" name="Объект 2">
            <a:extLst>
              <a:ext uri="{FF2B5EF4-FFF2-40B4-BE49-F238E27FC236}">
                <a16:creationId xmlns:a16="http://schemas.microsoft.com/office/drawing/2014/main" id="{F821A5B1-B09D-954F-5868-103CBC6BC59A}"/>
              </a:ext>
            </a:extLst>
          </p:cNvPr>
          <p:cNvSpPr txBox="1">
            <a:spLocks/>
          </p:cNvSpPr>
          <p:nvPr/>
        </p:nvSpPr>
        <p:spPr>
          <a:xfrm>
            <a:off x="594884" y="1629450"/>
            <a:ext cx="6213420" cy="4347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sz="1600" b="1" dirty="0">
                <a:solidFill>
                  <a:srgbClr val="392C84"/>
                </a:solidFill>
                <a:highlight>
                  <a:srgbClr val="FFFFFF"/>
                </a:highlight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Проблема 2:</a:t>
            </a:r>
            <a:r>
              <a:rPr lang="ru-RU" sz="1600" b="1" dirty="0">
                <a:solidFill>
                  <a:srgbClr val="392C84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ru-RU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Разные названия одних и тех же колонок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5C7921A3-16A2-AA7B-92A3-F1EAA5FC72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6754" y="2328802"/>
            <a:ext cx="4247566" cy="4413545"/>
          </a:xfrm>
          <a:prstGeom prst="rect">
            <a:avLst/>
          </a:prstGeom>
        </p:spPr>
      </p:pic>
      <p:graphicFrame>
        <p:nvGraphicFramePr>
          <p:cNvPr id="15" name="Таблица 14">
            <a:extLst>
              <a:ext uri="{FF2B5EF4-FFF2-40B4-BE49-F238E27FC236}">
                <a16:creationId xmlns:a16="http://schemas.microsoft.com/office/drawing/2014/main" id="{B7A843C4-58C1-01AE-F8B9-E0FFFE83C1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4579855"/>
              </p:ext>
            </p:extLst>
          </p:nvPr>
        </p:nvGraphicFramePr>
        <p:xfrm>
          <a:off x="707231" y="4535574"/>
          <a:ext cx="6101073" cy="1737360"/>
        </p:xfrm>
        <a:graphic>
          <a:graphicData uri="http://schemas.openxmlformats.org/drawingml/2006/table">
            <a:tbl>
              <a:tblPr/>
              <a:tblGrid>
                <a:gridCol w="997291">
                  <a:extLst>
                    <a:ext uri="{9D8B030D-6E8A-4147-A177-3AD203B41FA5}">
                      <a16:colId xmlns:a16="http://schemas.microsoft.com/office/drawing/2014/main" val="3036562924"/>
                    </a:ext>
                  </a:extLst>
                </a:gridCol>
                <a:gridCol w="806632">
                  <a:extLst>
                    <a:ext uri="{9D8B030D-6E8A-4147-A177-3AD203B41FA5}">
                      <a16:colId xmlns:a16="http://schemas.microsoft.com/office/drawing/2014/main" val="3115010219"/>
                    </a:ext>
                  </a:extLst>
                </a:gridCol>
                <a:gridCol w="2977206">
                  <a:extLst>
                    <a:ext uri="{9D8B030D-6E8A-4147-A177-3AD203B41FA5}">
                      <a16:colId xmlns:a16="http://schemas.microsoft.com/office/drawing/2014/main" val="2634034327"/>
                    </a:ext>
                  </a:extLst>
                </a:gridCol>
                <a:gridCol w="1319944">
                  <a:extLst>
                    <a:ext uri="{9D8B030D-6E8A-4147-A177-3AD203B41FA5}">
                      <a16:colId xmlns:a16="http://schemas.microsoft.com/office/drawing/2014/main" val="2606935622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1" i="0" u="none" strike="noStrike">
                          <a:solidFill>
                            <a:srgbClr val="000000"/>
                          </a:solidFill>
                          <a:effectLst/>
                          <a:latin typeface="Neue Haas Grotesk Text Pro" panose="020B0504020202020204" pitchFamily="34" charset="0"/>
                        </a:rPr>
                        <a:t>Сущность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1" i="0" u="none" strike="noStrike">
                          <a:solidFill>
                            <a:srgbClr val="000000"/>
                          </a:solidFill>
                          <a:effectLst/>
                          <a:latin typeface="Neue Haas Grotesk Text Pro" panose="020B0504020202020204" pitchFamily="34" charset="0"/>
                        </a:rPr>
                        <a:t>Годы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1" i="0" u="none" strike="noStrike">
                          <a:solidFill>
                            <a:srgbClr val="000000"/>
                          </a:solidFill>
                          <a:effectLst/>
                          <a:latin typeface="Neue Haas Grotesk Text Pro" panose="020B0504020202020204" pitchFamily="34" charset="0"/>
                        </a:rPr>
                        <a:t>Было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1" i="0" u="none" strike="noStrike">
                          <a:solidFill>
                            <a:srgbClr val="000000"/>
                          </a:solidFill>
                          <a:effectLst/>
                          <a:latin typeface="Neue Haas Grotesk Text Pro" panose="020B0504020202020204" pitchFamily="34" charset="0"/>
                        </a:rPr>
                        <a:t>Стало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1242995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F1115"/>
                          </a:solidFill>
                          <a:effectLst/>
                          <a:latin typeface="Neue Haas Grotesk Text Pro" panose="020B0504020202020204" pitchFamily="34" charset="0"/>
                        </a:rPr>
                        <a:t>winners_top3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00" b="0" i="0" u="none" strike="noStrike">
                          <a:solidFill>
                            <a:srgbClr val="0F1115"/>
                          </a:solidFill>
                          <a:effectLst/>
                          <a:latin typeface="Neue Haas Grotesk Text Pro" panose="020B0504020202020204" pitchFamily="34" charset="0"/>
                        </a:rPr>
                        <a:t>2011-2021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F1115"/>
                          </a:solidFill>
                          <a:effectLst/>
                          <a:latin typeface="Neue Haas Grotesk Text Pro" panose="020B0504020202020204" pitchFamily="34" charset="0"/>
                        </a:rPr>
                        <a:t>'Team' / 'Team Name' 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A626A4"/>
                          </a:solidFill>
                          <a:effectLst/>
                          <a:latin typeface="Consolas" panose="020B0609020204030204" pitchFamily="49" charset="0"/>
                        </a:rPr>
                        <a:t>`team_name`</a:t>
                      </a:r>
                      <a:r>
                        <a:rPr lang="en-US" sz="1100" b="0" i="0" u="none" strike="noStrike">
                          <a:solidFill>
                            <a:srgbClr val="0F1115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3157499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F1115"/>
                          </a:solidFill>
                          <a:effectLst/>
                          <a:latin typeface="Neue Haas Grotesk Text Pro" panose="020B0504020202020204" pitchFamily="34" charset="0"/>
                        </a:rPr>
                        <a:t>winners_top3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00" b="0" i="0" u="none" strike="noStrike">
                          <a:solidFill>
                            <a:srgbClr val="0F1115"/>
                          </a:solidFill>
                          <a:effectLst/>
                          <a:latin typeface="Neue Haas Grotesk Text Pro" panose="020B0504020202020204" pitchFamily="34" charset="0"/>
                        </a:rPr>
                        <a:t>2011-2021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F1115"/>
                          </a:solidFill>
                          <a:effectLst/>
                          <a:latin typeface="Neue Haas Grotesk Text Pro" panose="020B0504020202020204" pitchFamily="34" charset="0"/>
                        </a:rPr>
                        <a:t>'$USD' / 'Price' 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A626A4"/>
                          </a:solidFill>
                          <a:effectLst/>
                          <a:latin typeface="Consolas" panose="020B0609020204030204" pitchFamily="49" charset="0"/>
                        </a:rPr>
                        <a:t>`prize_usd`</a:t>
                      </a:r>
                      <a:r>
                        <a:rPr lang="en-US" sz="1100" b="0" i="0" u="none" strike="noStrike">
                          <a:solidFill>
                            <a:srgbClr val="0F1115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7516566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F1115"/>
                          </a:solidFill>
                          <a:effectLst/>
                          <a:latin typeface="Neue Haas Grotesk Text Pro" panose="020B0504020202020204" pitchFamily="34" charset="0"/>
                        </a:rPr>
                        <a:t>winners_top3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00" b="0" i="0" u="none" strike="noStrike">
                          <a:solidFill>
                            <a:srgbClr val="0F1115"/>
                          </a:solidFill>
                          <a:effectLst/>
                          <a:latin typeface="Neue Haas Grotesk Text Pro" panose="020B0504020202020204" pitchFamily="34" charset="0"/>
                        </a:rPr>
                        <a:t>2011-2021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F1115"/>
                          </a:solidFill>
                          <a:effectLst/>
                          <a:latin typeface="Neue Haas Grotesk Text Pro" panose="020B0504020202020204" pitchFamily="34" charset="0"/>
                        </a:rPr>
                        <a:t>'PricePoolPercent' / 'Pcnt' / 'Percent' 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A626A4"/>
                          </a:solidFill>
                          <a:effectLst/>
                          <a:latin typeface="Consolas" panose="020B0609020204030204" pitchFamily="49" charset="0"/>
                        </a:rPr>
                        <a:t>`prize_percent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9435109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F1115"/>
                          </a:solidFill>
                          <a:effectLst/>
                          <a:latin typeface="Neue Haas Grotesk Text Pro" panose="020B0504020202020204" pitchFamily="34" charset="0"/>
                        </a:rPr>
                        <a:t>hero_picks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00" b="0" i="0" u="none" strike="noStrike">
                          <a:solidFill>
                            <a:srgbClr val="0F1115"/>
                          </a:solidFill>
                          <a:effectLst/>
                          <a:latin typeface="Neue Haas Grotesk Text Pro" panose="020B0504020202020204" pitchFamily="34" charset="0"/>
                        </a:rPr>
                        <a:t>2011-2015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F1115"/>
                          </a:solidFill>
                          <a:effectLst/>
                          <a:latin typeface="Neue Haas Grotesk Text Pro" panose="020B0504020202020204" pitchFamily="34" charset="0"/>
                        </a:rPr>
                        <a:t>Number of times picked' / 'Times Picked'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A626A4"/>
                          </a:solidFill>
                          <a:effectLst/>
                          <a:latin typeface="Consolas" panose="020B0609020204030204" pitchFamily="49" charset="0"/>
                        </a:rPr>
                        <a:t>`times_picked`</a:t>
                      </a:r>
                      <a:r>
                        <a:rPr lang="en-US" sz="1100" b="0" i="0" u="none" strike="noStrike">
                          <a:solidFill>
                            <a:srgbClr val="0F1115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890930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F1115"/>
                          </a:solidFill>
                          <a:effectLst/>
                          <a:latin typeface="Neue Haas Grotesk Text Pro" panose="020B0504020202020204" pitchFamily="34" charset="0"/>
                        </a:rPr>
                        <a:t>hero_picks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00" b="0" i="0" u="none" strike="noStrike">
                          <a:solidFill>
                            <a:srgbClr val="0F1115"/>
                          </a:solidFill>
                          <a:effectLst/>
                          <a:latin typeface="Neue Haas Grotesk Text Pro" panose="020B0504020202020204" pitchFamily="34" charset="0"/>
                        </a:rPr>
                        <a:t>2016-2021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F1115"/>
                          </a:solidFill>
                          <a:effectLst/>
                          <a:latin typeface="Neue Haas Grotesk Text Pro" panose="020B0504020202020204" pitchFamily="34" charset="0"/>
                        </a:rPr>
                        <a:t>'Times Picked' 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A626A4"/>
                          </a:solidFill>
                          <a:effectLst/>
                          <a:latin typeface="Consolas" panose="020B0609020204030204" pitchFamily="49" charset="0"/>
                        </a:rPr>
                        <a:t>`times_picked`</a:t>
                      </a:r>
                      <a:r>
                        <a:rPr lang="en-US" sz="1100" b="0" i="0" u="none" strike="noStrike">
                          <a:solidFill>
                            <a:srgbClr val="0F1115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536484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F1115"/>
                          </a:solidFill>
                          <a:effectLst/>
                          <a:latin typeface="Neue Haas Grotesk Text Pro" panose="020B0504020202020204" pitchFamily="34" charset="0"/>
                        </a:rPr>
                        <a:t>teams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00" b="0" i="0" u="none" strike="noStrike">
                          <a:solidFill>
                            <a:srgbClr val="0F1115"/>
                          </a:solidFill>
                          <a:effectLst/>
                          <a:latin typeface="Neue Haas Grotesk Text Pro" panose="020B0504020202020204" pitchFamily="34" charset="0"/>
                        </a:rPr>
                        <a:t>2011-2021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F1115"/>
                          </a:solidFill>
                          <a:effectLst/>
                          <a:latin typeface="Neue Haas Grotesk Text Pro" panose="020B0504020202020204" pitchFamily="34" charset="0"/>
                        </a:rPr>
                        <a:t>'Player Names' / 'Players' 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A626A4"/>
                          </a:solidFill>
                          <a:effectLst/>
                          <a:latin typeface="Consolas" panose="020B0609020204030204" pitchFamily="49" charset="0"/>
                        </a:rPr>
                        <a:t>`</a:t>
                      </a:r>
                      <a:r>
                        <a:rPr lang="en-US" sz="1100" b="0" i="0" u="none" strike="noStrike" dirty="0" err="1">
                          <a:solidFill>
                            <a:srgbClr val="A626A4"/>
                          </a:solidFill>
                          <a:effectLst/>
                          <a:latin typeface="Consolas" panose="020B0609020204030204" pitchFamily="49" charset="0"/>
                        </a:rPr>
                        <a:t>player_name</a:t>
                      </a:r>
                      <a:r>
                        <a:rPr lang="en-US" sz="1100" b="0" i="0" u="none" strike="noStrike" dirty="0">
                          <a:solidFill>
                            <a:srgbClr val="A626A4"/>
                          </a:solidFill>
                          <a:effectLst/>
                          <a:latin typeface="Consolas" panose="020B0609020204030204" pitchFamily="49" charset="0"/>
                        </a:rPr>
                        <a:t>`</a:t>
                      </a:r>
                      <a:r>
                        <a:rPr lang="en-US" sz="1100" b="0" i="0" u="none" strike="noStrike" dirty="0">
                          <a:solidFill>
                            <a:srgbClr val="0F1115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167054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856083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5B4AD2-8A3C-038A-9F19-21557C7BBC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B6E85B6-5738-C163-178B-AB0B6440AF3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560"/>
          <a:stretch/>
        </p:blipFill>
        <p:spPr>
          <a:xfrm>
            <a:off x="0" y="228600"/>
            <a:ext cx="12192000" cy="1948409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556454E-A564-8579-18E7-C71FFED4E3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884" y="384351"/>
            <a:ext cx="5175310" cy="113225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100" dirty="0">
                <a:ln>
                  <a:solidFill>
                    <a:srgbClr val="AAAEE8"/>
                  </a:solidFill>
                </a:ln>
                <a:solidFill>
                  <a:srgbClr val="FFFFFF"/>
                </a:solidFill>
                <a:effectLst>
                  <a:innerShdw blurRad="63500" dist="50800" dir="5400000">
                    <a:prstClr val="black">
                      <a:alpha val="50000"/>
                    </a:prstClr>
                  </a:innerShdw>
                </a:effectLst>
              </a:rPr>
              <a:t>Source Data Problems &amp; Data Cleaning</a:t>
            </a:r>
            <a:endParaRPr lang="ru-RU" sz="3100" dirty="0">
              <a:ln>
                <a:solidFill>
                  <a:srgbClr val="AAAEE8"/>
                </a:solidFill>
              </a:ln>
              <a:solidFill>
                <a:srgbClr val="FFFFFF"/>
              </a:solidFill>
              <a:effectLst>
                <a:innerShdw blurRad="63500" dist="50800" dir="5400000">
                  <a:prstClr val="black">
                    <a:alpha val="50000"/>
                  </a:prstClr>
                </a:innerShdw>
              </a:effectLst>
            </a:endParaRPr>
          </a:p>
        </p:txBody>
      </p:sp>
      <p:sp>
        <p:nvSpPr>
          <p:cNvPr id="7" name="Объект 2">
            <a:extLst>
              <a:ext uri="{FF2B5EF4-FFF2-40B4-BE49-F238E27FC236}">
                <a16:creationId xmlns:a16="http://schemas.microsoft.com/office/drawing/2014/main" id="{FB9436B6-24D3-F332-4D16-9355ECE0AB25}"/>
              </a:ext>
            </a:extLst>
          </p:cNvPr>
          <p:cNvSpPr txBox="1">
            <a:spLocks/>
          </p:cNvSpPr>
          <p:nvPr/>
        </p:nvSpPr>
        <p:spPr>
          <a:xfrm>
            <a:off x="594884" y="1629450"/>
            <a:ext cx="6213420" cy="4347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sz="1600" b="1" dirty="0">
                <a:solidFill>
                  <a:srgbClr val="392C84"/>
                </a:solidFill>
                <a:highlight>
                  <a:srgbClr val="FFFFFF"/>
                </a:highlight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Проблема 3:</a:t>
            </a:r>
            <a:r>
              <a:rPr lang="ru-RU" sz="1600" b="1" dirty="0">
                <a:solidFill>
                  <a:srgbClr val="392C84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ru-RU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Несогласованные форматы значений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ru-RU" sz="1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0966ED3-010D-D3C9-AC7A-9BCEBC79CA3B}"/>
              </a:ext>
            </a:extLst>
          </p:cNvPr>
          <p:cNvSpPr txBox="1">
            <a:spLocks/>
          </p:cNvSpPr>
          <p:nvPr/>
        </p:nvSpPr>
        <p:spPr>
          <a:xfrm>
            <a:off x="594884" y="2307845"/>
            <a:ext cx="5572654" cy="34325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Числовые показатели хранились как строки,</a:t>
            </a:r>
            <a:r>
              <a:rPr lang="en-US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ru-RU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валюта</a:t>
            </a:r>
            <a:r>
              <a:rPr lang="en-US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ru-RU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содержала символ $ и разделители ,</a:t>
            </a:r>
            <a:r>
              <a:rPr lang="en-US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ru-RU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проценты</a:t>
            </a:r>
            <a:r>
              <a:rPr lang="en-US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ru-RU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содержали %</a:t>
            </a:r>
            <a:br>
              <a:rPr lang="ru-RU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r>
              <a:rPr lang="ru-RU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Из-за этого показатели нельзя было агрегировать или анализировать.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ru-RU" sz="1600" b="1" dirty="0">
                <a:solidFill>
                  <a:srgbClr val="392C84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Решение:</a:t>
            </a:r>
            <a:br>
              <a:rPr lang="ru-RU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r>
              <a:rPr lang="ru-RU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Выполнена очистка значений от служебных символов и последующее приведение типов к числовому формату (</a:t>
            </a:r>
            <a:r>
              <a:rPr lang="ru-RU" sz="16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numeric</a:t>
            </a:r>
            <a:r>
              <a:rPr lang="ru-RU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).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ru-RU" sz="1600" b="1" dirty="0">
                <a:solidFill>
                  <a:srgbClr val="392C84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Это обеспечило корректность дальнейшего анализа.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DDC4F5F-4D8D-5AE1-616B-BE18F24F12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8270" y="2307845"/>
            <a:ext cx="5866143" cy="1359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2918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893497-1082-A7E2-5592-9F832CED14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A9FD7AB-C4C1-775D-212B-D422453CA72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560"/>
          <a:stretch/>
        </p:blipFill>
        <p:spPr>
          <a:xfrm>
            <a:off x="0" y="228600"/>
            <a:ext cx="12192000" cy="1948409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9C554FB-6998-48E3-12F8-4E56A89113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884" y="384351"/>
            <a:ext cx="5175310" cy="113225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100" dirty="0">
                <a:ln>
                  <a:solidFill>
                    <a:srgbClr val="AAAEE8"/>
                  </a:solidFill>
                </a:ln>
                <a:solidFill>
                  <a:srgbClr val="FFFFFF"/>
                </a:solidFill>
                <a:effectLst>
                  <a:innerShdw blurRad="63500" dist="50800" dir="5400000">
                    <a:prstClr val="black">
                      <a:alpha val="50000"/>
                    </a:prstClr>
                  </a:innerShdw>
                </a:effectLst>
              </a:rPr>
              <a:t>Source Data Problems &amp; Data Cleaning</a:t>
            </a:r>
            <a:endParaRPr lang="ru-RU" sz="3100" dirty="0">
              <a:ln>
                <a:solidFill>
                  <a:srgbClr val="AAAEE8"/>
                </a:solidFill>
              </a:ln>
              <a:solidFill>
                <a:srgbClr val="FFFFFF"/>
              </a:solidFill>
              <a:effectLst>
                <a:innerShdw blurRad="63500" dist="50800" dir="5400000">
                  <a:prstClr val="black">
                    <a:alpha val="50000"/>
                  </a:prstClr>
                </a:innerShdw>
              </a:effectLst>
            </a:endParaRPr>
          </a:p>
        </p:txBody>
      </p:sp>
      <p:sp>
        <p:nvSpPr>
          <p:cNvPr id="7" name="Объект 2">
            <a:extLst>
              <a:ext uri="{FF2B5EF4-FFF2-40B4-BE49-F238E27FC236}">
                <a16:creationId xmlns:a16="http://schemas.microsoft.com/office/drawing/2014/main" id="{0254EF5F-FA50-3008-5DC8-09C19950D589}"/>
              </a:ext>
            </a:extLst>
          </p:cNvPr>
          <p:cNvSpPr txBox="1">
            <a:spLocks/>
          </p:cNvSpPr>
          <p:nvPr/>
        </p:nvSpPr>
        <p:spPr>
          <a:xfrm>
            <a:off x="594884" y="1629450"/>
            <a:ext cx="6213420" cy="4347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sz="1600" b="1" dirty="0">
                <a:solidFill>
                  <a:srgbClr val="392C84"/>
                </a:solidFill>
                <a:highlight>
                  <a:srgbClr val="FFFFFF"/>
                </a:highlight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Проблема 4:</a:t>
            </a:r>
            <a:r>
              <a:rPr lang="ru-RU" sz="1600" b="1" dirty="0">
                <a:solidFill>
                  <a:srgbClr val="392C84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ru-RU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Мульти-значения в одной ячейке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ru-RU" sz="1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219ACB97-0790-2465-6A4E-A9B35B77DD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884" y="2328802"/>
            <a:ext cx="6213420" cy="31982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ru-RU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В таблицах стран список игроков хранился одной строкой:</a:t>
            </a:r>
          </a:p>
          <a:p>
            <a:pPr marL="0" indent="0">
              <a:buNone/>
            </a:pPr>
            <a:r>
              <a:rPr lang="ru-RU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Player1, Player2, Player3, Player4, Player5</a:t>
            </a:r>
          </a:p>
          <a:p>
            <a:pPr marL="0" indent="0">
              <a:buNone/>
            </a:pPr>
            <a:r>
              <a:rPr lang="ru-RU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Это нарушает принципы нормализации данных и не позволяет строить связи.</a:t>
            </a:r>
          </a:p>
          <a:p>
            <a:pPr marL="0" indent="0">
              <a:buNone/>
            </a:pPr>
            <a:r>
              <a:rPr lang="ru-RU" sz="1600" b="1" dirty="0">
                <a:solidFill>
                  <a:srgbClr val="392C84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Решение:</a:t>
            </a:r>
            <a:br>
              <a:rPr lang="ru-RU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r>
              <a:rPr lang="ru-RU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1. Разбили строку в список: .</a:t>
            </a:r>
            <a:r>
              <a:rPr lang="ru-RU" sz="16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str.split</a:t>
            </a:r>
            <a:r>
              <a:rPr lang="ru-RU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(',')</a:t>
            </a:r>
          </a:p>
          <a:p>
            <a:pPr marL="0" indent="0">
              <a:buNone/>
            </a:pPr>
            <a:r>
              <a:rPr lang="ru-RU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2. Разобрали в отдельные строки: .</a:t>
            </a:r>
            <a:r>
              <a:rPr lang="ru-RU" sz="16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explode</a:t>
            </a:r>
            <a:r>
              <a:rPr lang="ru-RU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('</a:t>
            </a:r>
            <a:r>
              <a:rPr lang="ru-RU" sz="16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player_name</a:t>
            </a:r>
            <a:r>
              <a:rPr lang="ru-RU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')</a:t>
            </a:r>
          </a:p>
          <a:p>
            <a:pPr marL="0" indent="0">
              <a:buNone/>
            </a:pPr>
            <a:r>
              <a:rPr lang="ru-RU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3. Почистили пробелы: `.</a:t>
            </a:r>
            <a:r>
              <a:rPr lang="ru-RU" sz="16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str.strip</a:t>
            </a:r>
            <a:r>
              <a:rPr lang="ru-RU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()`</a:t>
            </a:r>
          </a:p>
          <a:p>
            <a:pPr marL="0" indent="0">
              <a:buNone/>
            </a:pPr>
            <a:r>
              <a:rPr lang="ru-RU" sz="1600" b="1" dirty="0">
                <a:solidFill>
                  <a:srgbClr val="392C84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В результате была получена корректная структура уровня игрока.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39D9409-CFAE-BE82-E6FA-74A9CB822C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8304" y="2328802"/>
            <a:ext cx="4972244" cy="1003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930171"/>
      </p:ext>
    </p:extLst>
  </p:cSld>
  <p:clrMapOvr>
    <a:masterClrMapping/>
  </p:clrMapOvr>
</p:sld>
</file>

<file path=ppt/theme/theme1.xml><?xml version="1.0" encoding="utf-8"?>
<a:theme xmlns:a="http://schemas.openxmlformats.org/drawingml/2006/main" name="VanillaVTI">
  <a:themeElements>
    <a:clrScheme name="Vanilla">
      <a:dk1>
        <a:sysClr val="windowText" lastClr="000000"/>
      </a:dk1>
      <a:lt1>
        <a:sysClr val="window" lastClr="FFFFFF"/>
      </a:lt1>
      <a:dk2>
        <a:srgbClr val="2C3932"/>
      </a:dk2>
      <a:lt2>
        <a:srgbClr val="FDF6EA"/>
      </a:lt2>
      <a:accent1>
        <a:srgbClr val="169C9A"/>
      </a:accent1>
      <a:accent2>
        <a:srgbClr val="FA9A42"/>
      </a:accent2>
      <a:accent3>
        <a:srgbClr val="E15C3D"/>
      </a:accent3>
      <a:accent4>
        <a:srgbClr val="E78A67"/>
      </a:accent4>
      <a:accent5>
        <a:srgbClr val="A74B40"/>
      </a:accent5>
      <a:accent6>
        <a:srgbClr val="3D9072"/>
      </a:accent6>
      <a:hlink>
        <a:srgbClr val="169C9A"/>
      </a:hlink>
      <a:folHlink>
        <a:srgbClr val="E15C3D"/>
      </a:folHlink>
    </a:clrScheme>
    <a:fontScheme name="Neue Haas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nillaVTI" id="{54D376C6-1C9B-4C6B-8F3C-483BB307BB05}" vid="{7690D8A9-C071-45EF-BA7A-F7FA9779B11D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2283</TotalTime>
  <Words>2965</Words>
  <Application>Microsoft Office PowerPoint</Application>
  <PresentationFormat>Широкоэкранный</PresentationFormat>
  <Paragraphs>354</Paragraphs>
  <Slides>28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28</vt:i4>
      </vt:variant>
    </vt:vector>
  </HeadingPairs>
  <TitlesOfParts>
    <vt:vector size="37" baseType="lpstr">
      <vt:lpstr>Aptos</vt:lpstr>
      <vt:lpstr>Aptos Narrow</vt:lpstr>
      <vt:lpstr>Arial</vt:lpstr>
      <vt:lpstr>Bell MT</vt:lpstr>
      <vt:lpstr>Consolas</vt:lpstr>
      <vt:lpstr>Neue Haas Grotesk Text Pro</vt:lpstr>
      <vt:lpstr>Roboto</vt:lpstr>
      <vt:lpstr>Segoe UI Semilight</vt:lpstr>
      <vt:lpstr>VanillaVTI</vt:lpstr>
      <vt:lpstr>Dota 2 The International Building a Data Warehouse from Raw CSV Data</vt:lpstr>
      <vt:lpstr>Цель: Построить аналитическое хранилище (DWH) для анализа турниров The International по Dota 2 за 10 лет</vt:lpstr>
      <vt:lpstr>Источники данных и их "сырые" проблемы</vt:lpstr>
      <vt:lpstr>ETL-процесс  (Jupyter Notebook)</vt:lpstr>
      <vt:lpstr>ETL-процесс  (Jupyter Notebook)</vt:lpstr>
      <vt:lpstr>Source Data Problems &amp; Data Cleaning</vt:lpstr>
      <vt:lpstr>Source Data Problems &amp; Data Cleaning</vt:lpstr>
      <vt:lpstr>Source Data Problems &amp; Data Cleaning</vt:lpstr>
      <vt:lpstr>Source Data Problems &amp; Data Cleaning</vt:lpstr>
      <vt:lpstr>Source Data Problems &amp; Data Cleaning</vt:lpstr>
      <vt:lpstr>Source Data Problems &amp; Data Cleaning</vt:lpstr>
      <vt:lpstr>Презентация PowerPoint</vt:lpstr>
      <vt:lpstr>ETL-процесс  (Jupyter Notebook)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Dota 2 The International Building a Data Warehouse from Raw CSV Data</dc:title>
  <dc:creator>Рызванова Александра Расуловна</dc:creator>
  <cp:lastModifiedBy>Рызванова Александра Расуловна</cp:lastModifiedBy>
  <cp:revision>29</cp:revision>
  <dcterms:created xsi:type="dcterms:W3CDTF">2026-02-12T07:01:34Z</dcterms:created>
  <dcterms:modified xsi:type="dcterms:W3CDTF">2026-02-21T14:35:28Z</dcterms:modified>
</cp:coreProperties>
</file>